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xml" ContentType="application/inkml+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72" r:id="rId2"/>
    <p:sldId id="473" r:id="rId3"/>
    <p:sldId id="417" r:id="rId4"/>
    <p:sldId id="413" r:id="rId5"/>
    <p:sldId id="414" r:id="rId6"/>
    <p:sldId id="415" r:id="rId7"/>
    <p:sldId id="416" r:id="rId8"/>
    <p:sldId id="474" r:id="rId9"/>
    <p:sldId id="475" r:id="rId10"/>
    <p:sldId id="477" r:id="rId11"/>
    <p:sldId id="478" r:id="rId12"/>
    <p:sldId id="479" r:id="rId13"/>
    <p:sldId id="480" r:id="rId14"/>
    <p:sldId id="481" r:id="rId15"/>
    <p:sldId id="482" r:id="rId16"/>
    <p:sldId id="483" r:id="rId17"/>
    <p:sldId id="484" r:id="rId18"/>
    <p:sldId id="485" r:id="rId19"/>
    <p:sldId id="486" r:id="rId20"/>
    <p:sldId id="295" r:id="rId21"/>
    <p:sldId id="296" r:id="rId22"/>
    <p:sldId id="297" r:id="rId23"/>
    <p:sldId id="298" r:id="rId24"/>
    <p:sldId id="300" r:id="rId25"/>
    <p:sldId id="301" r:id="rId26"/>
    <p:sldId id="302" r:id="rId27"/>
    <p:sldId id="303" r:id="rId28"/>
    <p:sldId id="304" r:id="rId29"/>
    <p:sldId id="305" r:id="rId30"/>
    <p:sldId id="306" r:id="rId31"/>
    <p:sldId id="308"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4" r:id="rId48"/>
    <p:sldId id="463" r:id="rId49"/>
    <p:sldId id="465" r:id="rId50"/>
    <p:sldId id="315" r:id="rId51"/>
    <p:sldId id="487" r:id="rId52"/>
    <p:sldId id="490" r:id="rId53"/>
    <p:sldId id="48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4660"/>
  </p:normalViewPr>
  <p:slideViewPr>
    <p:cSldViewPr>
      <p:cViewPr varScale="1">
        <p:scale>
          <a:sx n="73" d="100"/>
          <a:sy n="73" d="100"/>
        </p:scale>
        <p:origin x="990" y="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3876421145335"/>
          <c:y val="3.3680223439700702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extLst>
            <c:ext xmlns:c16="http://schemas.microsoft.com/office/drawing/2014/chart" uri="{C3380CC4-5D6E-409C-BE32-E72D297353CC}">
              <c16:uniqueId val="{00000000-38A9-420D-A0D4-2070E9716395}"/>
            </c:ext>
          </c:extLst>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extLst>
            <c:ext xmlns:c16="http://schemas.microsoft.com/office/drawing/2014/chart" uri="{C3380CC4-5D6E-409C-BE32-E72D297353CC}">
              <c16:uniqueId val="{00000001-38A9-420D-A0D4-2070E9716395}"/>
            </c:ext>
          </c:extLst>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extLst>
            <c:ext xmlns:c16="http://schemas.microsoft.com/office/drawing/2014/chart" uri="{C3380CC4-5D6E-409C-BE32-E72D297353CC}">
              <c16:uniqueId val="{00000002-38A9-420D-A0D4-2070E9716395}"/>
            </c:ext>
          </c:extLst>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extLst>
            <c:ext xmlns:c16="http://schemas.microsoft.com/office/drawing/2014/chart" uri="{C3380CC4-5D6E-409C-BE32-E72D297353CC}">
              <c16:uniqueId val="{00000003-38A9-420D-A0D4-2070E9716395}"/>
            </c:ext>
          </c:extLst>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extLst>
            <c:ext xmlns:c16="http://schemas.microsoft.com/office/drawing/2014/chart" uri="{C3380CC4-5D6E-409C-BE32-E72D297353CC}">
              <c16:uniqueId val="{00000004-38A9-420D-A0D4-2070E9716395}"/>
            </c:ext>
          </c:extLst>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extLst>
            <c:ext xmlns:c16="http://schemas.microsoft.com/office/drawing/2014/chart" uri="{C3380CC4-5D6E-409C-BE32-E72D297353CC}">
              <c16:uniqueId val="{00000005-38A9-420D-A0D4-2070E9716395}"/>
            </c:ext>
          </c:extLst>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extLst>
            <c:ext xmlns:c16="http://schemas.microsoft.com/office/drawing/2014/chart" uri="{C3380CC4-5D6E-409C-BE32-E72D297353CC}">
              <c16:uniqueId val="{00000006-38A9-420D-A0D4-2070E9716395}"/>
            </c:ext>
          </c:extLst>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extLst>
            <c:ext xmlns:c16="http://schemas.microsoft.com/office/drawing/2014/chart" uri="{C3380CC4-5D6E-409C-BE32-E72D297353CC}">
              <c16:uniqueId val="{00000007-38A9-420D-A0D4-2070E9716395}"/>
            </c:ext>
          </c:extLst>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extLst>
            <c:ext xmlns:c16="http://schemas.microsoft.com/office/drawing/2014/chart" uri="{C3380CC4-5D6E-409C-BE32-E72D297353CC}">
              <c16:uniqueId val="{00000008-38A9-420D-A0D4-2070E9716395}"/>
            </c:ext>
          </c:extLst>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extLst>
            <c:ext xmlns:c16="http://schemas.microsoft.com/office/drawing/2014/chart" uri="{C3380CC4-5D6E-409C-BE32-E72D297353CC}">
              <c16:uniqueId val="{00000009-38A9-420D-A0D4-2070E9716395}"/>
            </c:ext>
          </c:extLst>
        </c:ser>
        <c:ser>
          <c:idx val="12"/>
          <c:order val="10"/>
          <c:marker>
            <c:symbol val="none"/>
          </c:marker>
          <c:dPt>
            <c:idx val="200"/>
            <c:marker>
              <c:symbol val="picture"/>
              <c:spPr>
                <a:ln w="9525">
                  <a:noFill/>
                </a:ln>
              </c:spPr>
            </c:marker>
            <c:bubble3D val="0"/>
            <c:extLst>
              <c:ext xmlns:c16="http://schemas.microsoft.com/office/drawing/2014/chart" uri="{C3380CC4-5D6E-409C-BE32-E72D297353CC}">
                <c16:uniqueId val="{0000000A-38A9-420D-A0D4-2070E9716395}"/>
              </c:ext>
            </c:extLst>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extLst>
            <c:ext xmlns:c16="http://schemas.microsoft.com/office/drawing/2014/chart" uri="{C3380CC4-5D6E-409C-BE32-E72D297353CC}">
              <c16:uniqueId val="{0000000B-38A9-420D-A0D4-2070E9716395}"/>
            </c:ext>
          </c:extLst>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extLst>
            <c:ext xmlns:c16="http://schemas.microsoft.com/office/drawing/2014/chart" uri="{C3380CC4-5D6E-409C-BE32-E72D297353CC}">
              <c16:uniqueId val="{0000000C-38A9-420D-A0D4-2070E9716395}"/>
            </c:ext>
          </c:extLst>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extLst>
            <c:ext xmlns:c16="http://schemas.microsoft.com/office/drawing/2014/chart" uri="{C3380CC4-5D6E-409C-BE32-E72D297353CC}">
              <c16:uniqueId val="{0000000D-38A9-420D-A0D4-2070E9716395}"/>
            </c:ext>
          </c:extLst>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extLst>
            <c:ext xmlns:c16="http://schemas.microsoft.com/office/drawing/2014/chart" uri="{C3380CC4-5D6E-409C-BE32-E72D297353CC}">
              <c16:uniqueId val="{0000000E-38A9-420D-A0D4-2070E9716395}"/>
            </c:ext>
          </c:extLst>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extLst>
            <c:ext xmlns:c16="http://schemas.microsoft.com/office/drawing/2014/chart" uri="{C3380CC4-5D6E-409C-BE32-E72D297353CC}">
              <c16:uniqueId val="{0000000F-38A9-420D-A0D4-2070E9716395}"/>
            </c:ext>
          </c:extLst>
        </c:ser>
        <c:dLbls>
          <c:showLegendKey val="0"/>
          <c:showVal val="0"/>
          <c:showCatName val="0"/>
          <c:showSerName val="0"/>
          <c:showPercent val="0"/>
          <c:showBubbleSize val="0"/>
        </c:dLbls>
        <c:smooth val="0"/>
        <c:axId val="205669096"/>
        <c:axId val="205667920"/>
      </c:lineChart>
      <c:catAx>
        <c:axId val="205669096"/>
        <c:scaling>
          <c:orientation val="minMax"/>
        </c:scaling>
        <c:delete val="1"/>
        <c:axPos val="b"/>
        <c:majorTickMark val="none"/>
        <c:minorTickMark val="none"/>
        <c:tickLblPos val="none"/>
        <c:crossAx val="205667920"/>
        <c:crosses val="autoZero"/>
        <c:auto val="1"/>
        <c:lblAlgn val="ctr"/>
        <c:lblOffset val="100"/>
        <c:noMultiLvlLbl val="0"/>
      </c:catAx>
      <c:valAx>
        <c:axId val="205667920"/>
        <c:scaling>
          <c:logBase val="10"/>
          <c:orientation val="minMax"/>
        </c:scaling>
        <c:delete val="0"/>
        <c:axPos val="l"/>
        <c:majorGridlines/>
        <c:numFmt formatCode="General" sourceLinked="1"/>
        <c:majorTickMark val="none"/>
        <c:minorTickMark val="none"/>
        <c:tickLblPos val="nextTo"/>
        <c:txPr>
          <a:bodyPr/>
          <a:lstStyle/>
          <a:p>
            <a:pPr>
              <a:defRPr lang="en-US"/>
            </a:pPr>
            <a:endParaRPr lang="et-EE"/>
          </a:p>
        </c:txPr>
        <c:crossAx val="205669096"/>
        <c:crosses val="autoZero"/>
        <c:crossBetween val="between"/>
      </c:valAx>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201E6FF8-392D-4CAD-8D84-AA0D71F14938}" srcId="{C08D946E-1C49-4552-BB82-75F81120E61F}" destId="{DA3693D4-BCA6-4C29-AF4C-85A989E68FAA}" srcOrd="0" destOrd="0" parTransId="{EC4085D4-E8C4-456B-AF0D-9A9E9823371D}" sibTransId="{B9633CDC-1820-4C3E-9CDA-0F72AA78B4DE}"/>
    <dgm:cxn modelId="{B9DC9A48-FE43-4A79-8867-F63FB01D1135}" type="presOf" srcId="{3A35AE93-9501-44D1-A4A6-35BD5B8F1FCA}" destId="{D289497B-AAA3-4A46-B5EB-832082DE316D}" srcOrd="0" destOrd="0" presId="urn:microsoft.com/office/officeart/2005/8/layout/equation1"/>
    <dgm:cxn modelId="{C5769259-783D-45D0-B502-E63C13BA8B12}" type="presOf" srcId="{3F78C612-AE92-4725-8E75-52CBDD374727}" destId="{00071994-6C1D-412F-AFD2-B5C1F45A44A4}" srcOrd="0" destOrd="0" presId="urn:microsoft.com/office/officeart/2005/8/layout/equation1"/>
    <dgm:cxn modelId="{96FED501-58D1-41AB-87F7-0DEAB6887AC9}" type="presOf" srcId="{DA3693D4-BCA6-4C29-AF4C-85A989E68FAA}" destId="{4D781F7A-8DA0-4054-B089-AE82ED11AA58}" srcOrd="0" destOrd="0" presId="urn:microsoft.com/office/officeart/2005/8/layout/equation1"/>
    <dgm:cxn modelId="{96028750-081D-461B-BBA4-9C55F00456A0}" type="presOf" srcId="{C08D946E-1C49-4552-BB82-75F81120E61F}" destId="{C86CAA3B-F2D5-4490-AA38-6E9CB829F4B9}" srcOrd="0" destOrd="0" presId="urn:microsoft.com/office/officeart/2005/8/layout/equation1"/>
    <dgm:cxn modelId="{F8119F7A-8EDA-450A-8404-928DC342A0AC}" type="presOf" srcId="{B9633CDC-1820-4C3E-9CDA-0F72AA78B4DE}" destId="{09C4BBFD-C2FB-40E1-B00C-9D790D4F33B0}" srcOrd="0" destOrd="0" presId="urn:microsoft.com/office/officeart/2005/8/layout/equation1"/>
    <dgm:cxn modelId="{4D02D95B-8E67-49B0-81A7-2BD7B6D7FF30}" type="presOf" srcId="{F15F4BAA-E03C-4FBB-8DC5-D8199E2B5B25}" destId="{B00C9963-3894-4A20-9671-30E6C998310C}" srcOrd="0" destOrd="0" presId="urn:microsoft.com/office/officeart/2005/8/layout/equation1"/>
    <dgm:cxn modelId="{8E74BD46-B4EA-459D-8DB1-0083865EDF51}" type="presParOf" srcId="{C86CAA3B-F2D5-4490-AA38-6E9CB829F4B9}" destId="{4D781F7A-8DA0-4054-B089-AE82ED11AA58}" srcOrd="0" destOrd="0" presId="urn:microsoft.com/office/officeart/2005/8/layout/equation1"/>
    <dgm:cxn modelId="{EB867EA9-C54F-4DDF-9CB9-EE1A1A4C55EE}" type="presParOf" srcId="{C86CAA3B-F2D5-4490-AA38-6E9CB829F4B9}" destId="{AFDF1215-3A76-4C55-AA10-D0A3D79B3211}" srcOrd="1" destOrd="0" presId="urn:microsoft.com/office/officeart/2005/8/layout/equation1"/>
    <dgm:cxn modelId="{E3AE1DBC-005B-4911-A9E9-E037A3C3F2D6}" type="presParOf" srcId="{C86CAA3B-F2D5-4490-AA38-6E9CB829F4B9}" destId="{09C4BBFD-C2FB-40E1-B00C-9D790D4F33B0}" srcOrd="2" destOrd="0" presId="urn:microsoft.com/office/officeart/2005/8/layout/equation1"/>
    <dgm:cxn modelId="{76480CEE-A3B8-4E49-9423-AAEC53DB3A22}" type="presParOf" srcId="{C86CAA3B-F2D5-4490-AA38-6E9CB829F4B9}" destId="{06C5B2FA-7C04-4BDA-BF4A-58C5514187D3}" srcOrd="3" destOrd="0" presId="urn:microsoft.com/office/officeart/2005/8/layout/equation1"/>
    <dgm:cxn modelId="{EF4EF49B-3A08-4080-942F-AA450ADCFC11}" type="presParOf" srcId="{C86CAA3B-F2D5-4490-AA38-6E9CB829F4B9}" destId="{B00C9963-3894-4A20-9671-30E6C998310C}" srcOrd="4" destOrd="0" presId="urn:microsoft.com/office/officeart/2005/8/layout/equation1"/>
    <dgm:cxn modelId="{D81164ED-1907-459B-8E51-0B297B43362A}" type="presParOf" srcId="{C86CAA3B-F2D5-4490-AA38-6E9CB829F4B9}" destId="{00EC796A-7198-4762-8B58-85EEE3C46FE2}" srcOrd="5" destOrd="0" presId="urn:microsoft.com/office/officeart/2005/8/layout/equation1"/>
    <dgm:cxn modelId="{96428CAA-708A-48D7-BA3B-A4D3968633AA}" type="presParOf" srcId="{C86CAA3B-F2D5-4490-AA38-6E9CB829F4B9}" destId="{00071994-6C1D-412F-AFD2-B5C1F45A44A4}" srcOrd="6" destOrd="0" presId="urn:microsoft.com/office/officeart/2005/8/layout/equation1"/>
    <dgm:cxn modelId="{043182A3-0F7F-44D2-8064-97B3204C9962}" type="presParOf" srcId="{C86CAA3B-F2D5-4490-AA38-6E9CB829F4B9}" destId="{86DB068B-DF58-4654-A59C-CB83BA021B6C}" srcOrd="7" destOrd="0" presId="urn:microsoft.com/office/officeart/2005/8/layout/equation1"/>
    <dgm:cxn modelId="{2A15B8E5-419C-4F1B-BB15-06FC89F840E6}"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76141B3F-6680-47B1-ABA0-0F974DC0E6E8}" type="presOf" srcId="{F15F4BAA-E03C-4FBB-8DC5-D8199E2B5B25}" destId="{B00C9963-3894-4A20-9671-30E6C998310C}" srcOrd="0" destOrd="0" presId="urn:microsoft.com/office/officeart/2005/8/layout/equation1"/>
    <dgm:cxn modelId="{40B86FDB-37F9-4BF3-BB8C-A8E386AEDDF2}" srcId="{C08D946E-1C49-4552-BB82-75F81120E61F}" destId="{F15F4BAA-E03C-4FBB-8DC5-D8199E2B5B25}" srcOrd="1" destOrd="0" parTransId="{C7085F6C-0AEA-4855-8854-C46927E8BEB7}" sibTransId="{3F78C612-AE92-4725-8E75-52CBDD374727}"/>
    <dgm:cxn modelId="{93D0229E-3A28-4D46-ACC9-5ED2613219DA}" srcId="{C08D946E-1C49-4552-BB82-75F81120E61F}" destId="{3A35AE93-9501-44D1-A4A6-35BD5B8F1FCA}" srcOrd="2" destOrd="0" parTransId="{B5D4A5EF-207F-4110-A849-E8DB71D88473}" sibTransId="{95E2A059-062E-452C-BAAF-08FFE4536FC1}"/>
    <dgm:cxn modelId="{E817D0B8-C618-4F58-89D2-37999CC099FB}" type="presOf" srcId="{B9633CDC-1820-4C3E-9CDA-0F72AA78B4DE}" destId="{09C4BBFD-C2FB-40E1-B00C-9D790D4F33B0}" srcOrd="0" destOrd="0" presId="urn:microsoft.com/office/officeart/2005/8/layout/equation1"/>
    <dgm:cxn modelId="{2C4F24EA-012D-4278-B0F8-A5A4F858A5D3}" type="presOf" srcId="{3A35AE93-9501-44D1-A4A6-35BD5B8F1FCA}" destId="{D289497B-AAA3-4A46-B5EB-832082DE316D}"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05082F7F-E132-4CA4-A352-161AA4898309}" type="presOf" srcId="{DA3693D4-BCA6-4C29-AF4C-85A989E68FAA}" destId="{4D781F7A-8DA0-4054-B089-AE82ED11AA58}" srcOrd="0" destOrd="0" presId="urn:microsoft.com/office/officeart/2005/8/layout/equation1"/>
    <dgm:cxn modelId="{3110F1E3-1B86-48BE-8284-8EB17AB6ED5F}" type="presOf" srcId="{3F78C612-AE92-4725-8E75-52CBDD374727}" destId="{00071994-6C1D-412F-AFD2-B5C1F45A44A4}" srcOrd="0" destOrd="0" presId="urn:microsoft.com/office/officeart/2005/8/layout/equation1"/>
    <dgm:cxn modelId="{73311640-D632-4C5D-944B-B95B96E94180}" type="presOf" srcId="{C08D946E-1C49-4552-BB82-75F81120E61F}" destId="{C86CAA3B-F2D5-4490-AA38-6E9CB829F4B9}" srcOrd="0" destOrd="0" presId="urn:microsoft.com/office/officeart/2005/8/layout/equation1"/>
    <dgm:cxn modelId="{6939B61F-0606-43AE-888F-4E0ED0D1D19F}" type="presParOf" srcId="{C86CAA3B-F2D5-4490-AA38-6E9CB829F4B9}" destId="{4D781F7A-8DA0-4054-B089-AE82ED11AA58}" srcOrd="0" destOrd="0" presId="urn:microsoft.com/office/officeart/2005/8/layout/equation1"/>
    <dgm:cxn modelId="{3345BEA6-3B2D-41D5-BB22-71E0E88D04C6}" type="presParOf" srcId="{C86CAA3B-F2D5-4490-AA38-6E9CB829F4B9}" destId="{AFDF1215-3A76-4C55-AA10-D0A3D79B3211}" srcOrd="1" destOrd="0" presId="urn:microsoft.com/office/officeart/2005/8/layout/equation1"/>
    <dgm:cxn modelId="{88E1A3C7-1B58-42D5-AA4F-5A646EF4D41C}" type="presParOf" srcId="{C86CAA3B-F2D5-4490-AA38-6E9CB829F4B9}" destId="{09C4BBFD-C2FB-40E1-B00C-9D790D4F33B0}" srcOrd="2" destOrd="0" presId="urn:microsoft.com/office/officeart/2005/8/layout/equation1"/>
    <dgm:cxn modelId="{E3916FB9-160D-4B8E-8582-2E071F4F7703}" type="presParOf" srcId="{C86CAA3B-F2D5-4490-AA38-6E9CB829F4B9}" destId="{06C5B2FA-7C04-4BDA-BF4A-58C5514187D3}" srcOrd="3" destOrd="0" presId="urn:microsoft.com/office/officeart/2005/8/layout/equation1"/>
    <dgm:cxn modelId="{545BE02A-AA6D-4E9D-9A21-D151066E7F33}" type="presParOf" srcId="{C86CAA3B-F2D5-4490-AA38-6E9CB829F4B9}" destId="{B00C9963-3894-4A20-9671-30E6C998310C}" srcOrd="4" destOrd="0" presId="urn:microsoft.com/office/officeart/2005/8/layout/equation1"/>
    <dgm:cxn modelId="{4D152814-02A2-424C-B063-9BFF72F7C338}" type="presParOf" srcId="{C86CAA3B-F2D5-4490-AA38-6E9CB829F4B9}" destId="{00EC796A-7198-4762-8B58-85EEE3C46FE2}" srcOrd="5" destOrd="0" presId="urn:microsoft.com/office/officeart/2005/8/layout/equation1"/>
    <dgm:cxn modelId="{34597B1F-1109-454B-B93C-3108A42ECF7C}" type="presParOf" srcId="{C86CAA3B-F2D5-4490-AA38-6E9CB829F4B9}" destId="{00071994-6C1D-412F-AFD2-B5C1F45A44A4}" srcOrd="6" destOrd="0" presId="urn:microsoft.com/office/officeart/2005/8/layout/equation1"/>
    <dgm:cxn modelId="{EBBF3526-5E41-499D-AA8C-3146CFF6AE25}" type="presParOf" srcId="{C86CAA3B-F2D5-4490-AA38-6E9CB829F4B9}" destId="{86DB068B-DF58-4654-A59C-CB83BA021B6C}" srcOrd="7" destOrd="0" presId="urn:microsoft.com/office/officeart/2005/8/layout/equation1"/>
    <dgm:cxn modelId="{94796AAD-FD88-4D14-9572-DA2FC7EF820D}"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550" y="279364"/>
          <a:ext cx="729159" cy="72915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SAT</a:t>
          </a:r>
          <a:endParaRPr lang="en-US" sz="1300" kern="1200" dirty="0"/>
        </a:p>
      </dsp:txBody>
      <dsp:txXfrm>
        <a:off x="107333" y="386147"/>
        <a:ext cx="515593" cy="515593"/>
      </dsp:txXfrm>
    </dsp:sp>
    <dsp:sp modelId="{09C4BBFD-C2FB-40E1-B00C-9D790D4F33B0}">
      <dsp:nvSpPr>
        <dsp:cNvPr id="0" name=""/>
        <dsp:cNvSpPr/>
      </dsp:nvSpPr>
      <dsp:spPr>
        <a:xfrm>
          <a:off x="788917" y="432487"/>
          <a:ext cx="422912" cy="422912"/>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844974" y="594209"/>
        <a:ext cx="310798" cy="99468"/>
      </dsp:txXfrm>
    </dsp:sp>
    <dsp:sp modelId="{B00C9963-3894-4A20-9671-30E6C998310C}">
      <dsp:nvSpPr>
        <dsp:cNvPr id="0" name=""/>
        <dsp:cNvSpPr/>
      </dsp:nvSpPr>
      <dsp:spPr>
        <a:xfrm>
          <a:off x="1271037" y="279364"/>
          <a:ext cx="729159" cy="72915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Theory</a:t>
          </a:r>
        </a:p>
        <a:p>
          <a:pPr lvl="0" algn="ctr" defTabSz="577850">
            <a:lnSpc>
              <a:spcPct val="90000"/>
            </a:lnSpc>
            <a:spcBef>
              <a:spcPct val="0"/>
            </a:spcBef>
            <a:spcAft>
              <a:spcPct val="35000"/>
            </a:spcAft>
          </a:pPr>
          <a:r>
            <a:rPr lang="en-US" sz="1300" kern="1200" dirty="0" smtClean="0"/>
            <a:t>Solvers</a:t>
          </a:r>
          <a:endParaRPr lang="en-US" sz="1300" kern="1200" dirty="0"/>
        </a:p>
      </dsp:txBody>
      <dsp:txXfrm>
        <a:off x="1377820" y="386147"/>
        <a:ext cx="515593" cy="515593"/>
      </dsp:txXfrm>
    </dsp:sp>
    <dsp:sp modelId="{00071994-6C1D-412F-AFD2-B5C1F45A44A4}">
      <dsp:nvSpPr>
        <dsp:cNvPr id="0" name=""/>
        <dsp:cNvSpPr/>
      </dsp:nvSpPr>
      <dsp:spPr>
        <a:xfrm>
          <a:off x="2059404" y="432487"/>
          <a:ext cx="422912" cy="422912"/>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15461" y="519607"/>
        <a:ext cx="310798" cy="248672"/>
      </dsp:txXfrm>
    </dsp:sp>
    <dsp:sp modelId="{D289497B-AAA3-4A46-B5EB-832082DE316D}">
      <dsp:nvSpPr>
        <dsp:cNvPr id="0" name=""/>
        <dsp:cNvSpPr/>
      </dsp:nvSpPr>
      <dsp:spPr>
        <a:xfrm>
          <a:off x="2541524" y="279364"/>
          <a:ext cx="729159" cy="72915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SMT</a:t>
          </a:r>
          <a:endParaRPr lang="en-US" sz="1300" kern="1200" dirty="0"/>
        </a:p>
      </dsp:txBody>
      <dsp:txXfrm>
        <a:off x="2648307" y="386147"/>
        <a:ext cx="515593" cy="515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SAT</a:t>
          </a:r>
          <a:endParaRPr lang="en-US" sz="3400" kern="1200" dirty="0"/>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Theory</a:t>
          </a:r>
        </a:p>
        <a:p>
          <a:pPr lvl="0" algn="ctr" defTabSz="1511300">
            <a:lnSpc>
              <a:spcPct val="90000"/>
            </a:lnSpc>
            <a:spcBef>
              <a:spcPct val="0"/>
            </a:spcBef>
            <a:spcAft>
              <a:spcPct val="35000"/>
            </a:spcAft>
          </a:pPr>
          <a:r>
            <a:rPr lang="en-US" sz="3400" kern="1200" dirty="0" smtClean="0"/>
            <a:t>Solvers</a:t>
          </a:r>
          <a:endParaRPr lang="en-US" sz="3400" kern="1200" dirty="0"/>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SMT</a:t>
          </a:r>
          <a:endParaRPr lang="en-US" sz="3400" kern="1200" dirty="0"/>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37.8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860 272 1,'0'0'773,"0"0"1,0 0 0,0 0 129,0 0-129,-13 0 0,13 0 0,0 0 0,0 0 129,0-13 0,0 13-129,0 0-129,0 0 129,0 0 0,0 0-387,0 0 258,0 0-387,0 0-129,0 0 129,0 0-129,0 0-129,0 0 0,0 0-129,0 0 129,0 0 0,0 0 0,0 0 0,0 0 129,-14 0-129,14 0 129,0 0 129,0-13 0,0 13 129,0-13 0,0 13 0,0 0 258,0 0-258,0-14 0,0 14 129,0-13-258,0 13 0,0 0 0,0 0-129,0 0 129,0-13 0,0 13 129,-13 0-129,13 0-129,0-13 258,0 13-129,0-14 0,-13 14-129,13-13 0,0 13 129,0-13-129,-13 13 0,13-13-129,0 13 129,0-14-129,0 14 0,-13-13 0,13 13 0,-14 0-129,14 0 129,0-13 0,0 13-129,-13 0 0,13 0 129,-13-14 0,13 14 0,-14 0 0,14 0-129,0 0 129,0 0 0,-12-13 0,-2 13 0,14 0 0,0 0 0,-13 0 0,13-13 0,-13 13 0,13 0 0,-14 0 129,1-13-129,13 13 129,-13 0 0,13 0 0,-14 0 0,2-14 129,12 14-129,-14 0 0,1 0 129,0 0-129,-1-13 129,14 13-129,-13 0 0,0 0-129,0 0 129,0 0-129,-1 0 0,1 0 129,0 0-129,13 0 0,-13 0 0,-1 0 0,1 0-129,0 0 129,0 0 0,13 0 0,-13 0-129,-1 0 129,1 0 0,0 0 0,0 0 0,0 0 0,-1 13 0,14-13 129,-13 0-129,0 14-129,-1-14 129,1 0 0,0 13 0,0-13 0,13 0 0,-13 13-129,-1-13 129,1 13 0,0-13 0,13 0 0,-14 14 0,14-14 0,-12 0 0,12 0 0,-14 0 0,14 0-129,-13 13 129,13-13 0,-13 13 0,13-13-258,0 14 258,-14-14 0,14 13 0,-13 0 0,13 0 0,-13 1-129,13-14 129,-13 13 0,13 0 0,-13 0 0,13 1 0,0-14-129,-14 13 129,14 0 0,0-13 0,0 13-129,-13 0 129,13-13 0,0 13 0,0 0-129,0-13 129,0 14 0,0-1 0,0 0 129,0-13 0,0 13 0,0 1 0,-13-1 129,13-13-258,0 13 129,0 0-258,0 1 129,13-14 0,-13 13-258,0 0 258,0 1 0,0-1 0,0 0-129,0-13 258,13 13-258,-13 1 129,0-1 0,0-13 0,14 13 0,-14 0 0,13-13 0,-13 14 0,0-14 0,13 13 0,-13-13 0,13 12 0,-13-12 0,13 14 0,-13-14 0,14 13 0,-1-13 0,-13 13 0,13-13 0,1 0 0,-14 13 0,12-13 0,2 0 0,-1 14 0,0-14 0,1 0 129,-1 13-129,0-13 0,0 0 258,0 13-258,1-13 0,-1 0 0,0 0 129,1 0-129,-1 13 0,0-13 129,13 0-129,-12 0 129,-1 0-129,13 0 129,-13 0-129,1 0 129,12 0-129,-13 0 0,1 0 129,-1 0-129,0 0 129,0 0-129,0-13 0,1 13 129,-1 0-129,0 0 0,1 0 129,-2-13-129,-12 13 0,14 0 0,-1-13 0,0 13 0,1-14 0,-14 14 0,13 0 0,0-13 0,-13 13 0,14-13 0,-2 13-129,-12-13 129,14 13 0,-14-14 0,13 14 0,-13-12 0,0 12 0,13-13 0,-13-1 129,14 14-129,-14-13 129,0 0-129,13 13 0,-13-13 129,13-1-129,-13 14 0,0-13 0,13 0 129,-13 0-129,0 13 0,13-14 0,-13 1 0,0 0 0,0-1 0,14 1-129,-14 0 258,0 0-258,13-1 258,-13 1-258,0 13 129,0-13 0,0 0 0,0-1 0,0 14 0,0-13 0,0 0 0,0 13 0,0-13 0,0 0 0,-13 13 0,13-13 0,0 0 0,-14-1 129,14 14-129,0-13 0,-13 0-129,13 13 0,0-13 0,0 13-129,-13 0-516,13 0-774,-13-14-1935,13 14-1032,0 0 129,-27 0-387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7.3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264 27 129,'0'-14'387,"0"14"-258,0 0-129,0 0-129,0 0-129,0 0 129,0 0 258,0 0 129,0 0 258,0 0 129,0 0 387,0 0 129,0 0 0,0 0 129,0 0 0,0 0 0,0 0-387,0 0 0,0 0-387,0 0 129,0 0-258,0 0-129,0 0 129,0 0-129,0 0 0,0 0 258,0 0 0,0 0 258,0 0-258,0 0 387,0-13-258,0 13-129,0 0 129,0 0-129,0 0-129,0 0 129,0 0-258,0 0 129,0 0-129,0 0 129,0 0-258,0 0 129,0 0-129,0 0 129,0 0-129,0 0 0,0 0 0,0 0-129,0 0 129,0 0 0,0 0-129,0 0 129,0 0 0,0 0-129,0 0 129,0 0-129,0 0 129,0 0-129,0 0 129,0 0-129,0 0 0,-13 0 0,13 0-129,0 0 129,0 0 0,0 13 0,0-13 0,0 0-129,0 0 129,0 0 0,0 0 0,0 0 0,0 0 129,0 0-129,0 0 0,0 0 0,0 0 129,0 0-129,0 14 0,0-14 0,0 13 0,0-13 0,0 13 0,-13-13-129,13 0 129,0 14 0,0-1 0,0-13 0,0 13-129,0-13 129,0 0 0,0 13 0,0-13 0,0 0 0,0 0 0,0 0 0,0 0 0,0 0 0,0 0 0,0 14 0,0-14 0,0 0 0,0 0 0,0 13 0,-13-13 0,13 13 0,0-13 0,0 13 0,0 1 129,0-14-129,0 13 258,0 0-387,0-13 258,0 13-129,-13 0 0,13-13 0,0 13-129,0 0 0,0-13 129,0 14 0,0-1 0,0-13-129,0 13 129,0 0 0,13-13 0,-13 14 0,0-14 0,0 13 0,0 0-129,0-13 129,0 14 0,0-1 0,0 0 0,0 0 0,0 1 0,13-1 0,-13 13-129,0-12 129,0-1 0,0 13 0,0-13-129,0 13 258,0 1 0,0-14 0,0 0 0,0 14-129,0-14 129,0 0 0,0 1 129,0-1-258,13 0 0,-13-13 0,0 14-129,0-1 258,0 0-129,0-13 0,0 13 0,0 1 0,13-1 0,-13-13 129,0 13-129,0 0 0,0 1 0,0-1 129,0-1-129,0 2 0,0-1 0,0 13 0,0-12 0,0-1 0,0 0-129,0 0 258,0 14-129,0-14 129,0 1-129,0-1 129,0 13-129,0-12 129,0-1 0,0 0-129,0 0 0,0 1 0,0 12 0,0-13 0,0 1 0,0-1 0,0 14 0,0-14 0,0 0 0,0 14 0,0-14 0,0 0 0,0 14-129,0-14 129,0 0 129,0 14-258,0-14 258,0 0-129,0 14 0,0-14 0,0 0 0,0 1 0,0 11 0,0-11-129,0-1 129,0 13 0,0-12 0,0 12 0,0-13 0,0 14 0,0 0 0,0-14 0,0 13 0,0 1 0,0-1-129,0 1 129,0-15 129,0 15-129,0-1 0,0 1 129,0-1-129,0 1 0,0 0 258,0-1-258,0 1 0,0-1 0,0 1-258,0-1 516,0 0-516,0 0 258,0 1 258,0-1-258,0 1 129,0-1-129,0 1 129,0 0-129,14-14 129,-14 13 0,0 1-129,0-1 0,0 1 0,0-15 129,0 15-129,0-1 0,0 1 0,0-14 129,0 14-129,0-1 0,0 1 129,0-1-129,0-12 129,0 12-129,0 1 129,0-14 0,0 13-129,0 0 129,0-13-129,0 14 129,0-1-129,0-12 129,0 12-129,0 1 0,0-1 0,0 1 0,0-14 0,0 14 129,0-1-129,0 1 0,0-15 0,0 15 0,0-1 129,0-13-129,0 14 0,-14-1 0,14-12 0,0 12 129,0 1-129,0-1 0,0 1 0,-13-1 0,13 1 0,0-1 0,-13 0 0,13 14-129,0-13 129,0 0 0,-13 0 0,13-1 0,0 1 0,-13-14 0,13 13 0,0 1 0,0-1 0,0-13 0,0 13 0,-14 1 0,14-14 0,0 14 129,0-1-258,0 1 129,0-14 0,0 27 0,0-14 0,0 1 129,-13-1-129,13 0 129,0 1-129,0-1 129,0 1-129,0-1 0,-13 1 0,13-1 129,0 1-258,0 13 0,0-14 129,0 1-129,0-1 0,0 0 0,0 0 129,0 1-129,0-1 129,-13 1 129,13-1-129,0 1 129,0 0-129,0-1 0,0-13 129,0 14-129,0-1 0,0-12 0,-13-2 0,13 15 0,0-14-129,0 0 129,0 14-129,0-14 0,0 13 129,0 1-129,-13-14 129,13 14 0,0-1 0,0 1 129,-13-1-129,13 1 129,0 12-129,0-13 0,-13 1 129,13-1-258,0 1 129,0 0 0,0-1 0,0 1 0,0-1 0,-14 1 0,14-1 0,0 0 0,0 0 0,0-12 129,0-1-129,0 13 129,0-12-129,0-1 0,0 0 0,0 0 0,0 1 0,0-1 0,14 0 0,-14 1 0,0 12 0,0-13 0,0 1 0,0-1 0,13 0 0,-13 0-129,0 1 258,0-2-129,0 1 0,0 1 0,0-1 0,0-13 0,13 13 129,-13 0-129,0 1 0,0-1 0,0 0 0,0 0 129,0 1-129,-13-1 0,13 0 0,0 14 0,0-13 0,0-1 129,0 14-129,0-14 0,0 14 0,0-14-129,0 13 129,0 0-129,0-13 129,-13 14-129,13-1 129,0-12-129,0 12 129,0-13 0,0 1 129,0-1-129,0 0 0,0 1 0,0-1 0,0 0 0,0 0 0,0 1 129,0-1-129,0 0 0,0 0 0,0 13 129,0-13-129,0 1 0,0-1 129,0 0-129,-14 0 0,14 1 129,0-1-129,0 0-129,-13 0 129,13 1-258,0-14 258,-13 13-129,13-13 129,0 13-258,0 1 258,0-14 129,0 13-129,-13 0 0,13 0 0,0 1 0,-13-1 0,13 0 129,0 0-129,0 1 0,-14-1 0,14-1 129,0 15-129,0-14 0,-13 0 0,13 1 129,0-1-129,0 0 0,-13 0 0,13 1 0,0-14 0,0 13-129,0 0 129,0-13 0,0 14 0,0-1 0,0 0-129,0 0 0,0 14 129,0-14-129,13 14 0,-13-1 129,0 0 0,13 0-129,-13 1 129,0-14 129,0 0-129,0 1 0,0-1 0,0-13 0,0 0 0,0 0 0,0 0-129,0 0 129,0 0-258,0 0 0,0 0-129,0 0 0,0 0-387,0 0-129,0 0-258,0 0-129,0 0 258,0 0 0,0 0-129,0 0 258,0 0 129,0 0 387,0 0 129,0 0 129,0 0-387,0 0-1290,0-13-1161,0 13 0,0-14-258,0 14 258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9.17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52 38 2322,'-13'-13'2451,"13"13"516,0 0-903,-14 0-129,14 0-516,0 0 0,0-13-129,0 13 0,0 0-258,-13 0-129,13 0-387,0 0 0,0 0-258,0 0 129,0 0-129,-13-13 0,13 13 0,0 0 129,0 0-129,0 0-129,0 0 0,0 0 0,0 0 0,0 0-129,0 0 129,0 0-129,0 0 0,0 0 129,0 0-129,0 0 129,0 0-129,0 0 0,0 0 129,0 0-258,0 13 129,0-13 0,0 13-129,0-13 129,0 13 0,13-13-129,-13 13 129,0 1-129,13-14 258,-13 13-258,0-13 258,14 13-129,-14-13 0,0 13 0,13 1 129,-13-14-129,0 0 129,0 13-129,0-13 0,0 13 0,0-13 0,0 0 0,0 0-129,0 0 129,0 0-129,0 0 129,13 0 0,-13 0 0,0 0 0,0 0 0,0 0 0,0 0 129,0 0-129,0 13 0,0-13 129,0 0-129,14 0 0,-14 0 0,0 0 0,0 14 0,0-14 0,0 13 0,0-13 0,0 0 0,12 13 129,-12-13-129,14 14 0,-14-14 0,0 0 0,0 0 0,0 0 0,13 13 0,-13-13 129,0 0-129,0 0 0,0 0 129,0 0-129,0 0 0,0 0 0,0 0 0,0 0 0,0 0-129,0 0 129,0 0-129,0 0 129,0 0 0,0-13-129,0 13 129,0-14 0,13 14 0,-13-13 0,14 0 0,-14-1 0,13 1 0,-13 0 0,13 0 0,-13-1-129,13 1 129,0 0 0,-13 0 0,14 13-129,-14-14 129,0 14 0,0 0 0,0 0-129,0 0 0,0 0-129,13-13-387,-13 13 0,0 0-774,0 0-1677,13 0-645,1 13-129,-1-13-258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17.6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384 532 645,'0'0'516,"0"0"-129,0 0 0,0 0 0,0 0 0,0 0 129,-14 0 129,14 0-258,0 0 129,0 0-129,0 13 0,0-13-129,0 0-129,0 0 0,0 0 258,0 0-129,0 13-129,0-13 258,-13 0-258,13 0 0,0 0 129,0 13 0,0-13 0,0 0 0,0 0 129,0 0-129,0 0 0,0 0 129,0 0-129,0 0 0,0 0-129,0 0 129,0 13-129,0-13-129,0 0 129,0 0 0,-13 0 0,13 0 0,0 0-129,0 14 129,0-14-129,0 0 258,0 0-258,0 0 129,0 0-129,0 0 0,0 0 0,0 0 0,0 0 0,0 0 0,0 0 0,0 13 0,0-13 129,0 0-129,0 0-129,0 0 129,0 13 0,0-13 0,0 0 0,0 0 0,0 0 0,0 0 129,0 0 0,0 0-129,0 0 129,0 0 0,0 0 258,0 0-258,0 0 129,0 0 0,0 0 258,0 0-258,0 0 129,0 0 129,0 0-129,0-13-129,0 13 129,0 0 0,13 0-129,-13 0 0,0-13 0,0 13 0,13-14 0,-13 14 0,0 0-129,0 0 258,0-13-258,0 13-129,14-13 129,-14 13-129,0-13 0,0 13 0,0 0 129,13-13-129,-13 13 0,0-13 129,0 13-129,0-13 129,13 13-129,-13 0 129,0-14-129,0 14 0,0 0 129,0-13-129,0 13 0,14-13 129,-14 13-129,0-13 0,0 13 129,0 0-129,0 0 0,12-14 129,-12 14-129,0-13 0,14 0 129,-14 13-129,0-14 0,13 14 129,-13-13-129,0 13 0,13-13 129,-13 13-129,0 0 129,0-13-258,13 13 258,-13 0-129,0-14 129,0 1-258,14 13 258,-14-13-258,0 13 258,0-13-129,13 13 129,-13-14-129,0 14 129,0 0-129,13-13 129,-13 0-129,0 13 0,0 0 0,0-13 0,0 13 0,13-13 0,-13 13 0,0-13 0,0 13 0,13-13 129,-13 13-129,0-14 0,0 14 0,14-13 0,-14 0 0,0 13 0,13-13 0,-13 13 0,0-14 0,0 14 0,0-13 0,0 13 0,13 0 129,-13 0-129,0-13 0,0 13 0,0-13 0,0 13 0,14-14 0,-14 14 129,0-13-129,12 13 0,-12-13 0,0 13 0,14-14 0,-14 14 0,0-13 0,0 13 0,13-13 0,-13 13 0,0 0 0,0 0 0,13-13 0,-13 13 0,0 0 129,0 0-129,0 0 0,0 0 0,0 0 0,0-14 0,0 14 0,0 0 0,0 0 129,14 0-129,-14 0 0,0 0 0,0 0 129,0 0-129,0 0 0,0 0 0,0 0 0,0 0 258,0 0-258,0 0 129,0 0 0,0 0 0,0 0-129,0 0 129,0 0 0,0 0 0,0 0-129,0 0 129,0 0-129,0 0 129,0 0-129,0 0 129,0 0-129,0 0 0,0 0 0,0 0 0,0 0 0,0 0 0,0 0 0,0 0 0,0 0 0,0 0 0,0 0 0,-14 0 0,14 0 0,0 0 0,0 0-129,0 0 129,0 0 0,0 0 0,0 0 0,0 0 0,0 0-129,0 0 129,0 0 0,0 0 129,0 0-129,0 0 0,0 0 0,-13 0-129,13 0 129,0 0 0,0 0 0,0 0 0,0 0 0,0 0 0,0 0 0,0 0 0,0 0 0,0 0 0,-13 14 0,13-14 0,0 0 0,0 0 0,0 0 0,-14 0 0,14 0 0,0 0 0,0 0 0,-12 0 0,12 0 0,-14 0 0,14 0 0,0 0 129,-13 0-129,13 0 0,-13 0 0,13 0 0,-14 0 0,14 0 0,-13 0 0,0 0 0,13 0 0,-13 0 0,0 0 0,13 0 0,-14 0 0,1 0 0,0 0 0,13 0 0,-13 0 0,-1 0 0,2 0 0,-2 0 0,14 0 0,-13 0 0,0 0-129,-1 0 129,14 0 0,-13 0 0,0 0 0,13 0 0,-13 13 0,0-13 0,13 0 0,-14 0 0,14 0 0,-13 0 0,13 0 0,-13 0 0,13 0 0,-14 0 0,14 0 0,-13 0 0,13 0 0,-13 0 0,0 0 0,13 0 0,-13 0 0,13 0 0,-14 0 0,14 0-129,-13 0 129,13 0 0,-13 0 0,13 0 0,-13 0 0,13 0 0,0 0 129,0 0-129,-13 0 0,13 0 0,-14 0 0,14 0 0,0 0 0,0 0 0,-13 0-129,0 0 129,13 0 0,0 13 0,0-13 0,-13 0 0,13 0 0,-14 0 0,14 0 0,0 0 0,0 0 0,-13 0 0,13 0 0,0 0 0,0 0 0,-13 0 0,13 0 0,0 0 0,0 0 0,-13 0 129,13 0-129,0 0 0,0 0 0,-13 0 0,13 0 0,0 0 0,0 0 0,-14 0 0,14 0-129,0 0 129,0 0 0,0 0 0,0 0 0,0 0-129,0 0 129,0 0 0,0 0-129,0 0 129,0 0-129,-13 0 129,13 0-129,0 0 0,0 0 129,0 0-129,0 0-129,0 0 129,0 0 129,0 0-129,0 0 129,0 0-129,0 0 129,0 0 0,13 13 0,-13-13 0,0 0-129,0 0 129,0 14 0,0-14 0,14 13 0,-14-13 0,13 0 0,-13 13 0,13-13 0,-13 14 0,0-14 0,13 13 0,-13-13-129,13 13 129,-13-13 0,14 13 0,-14 1 0,0-14 0,13 13 0,-13 0 0,13-13-129,-13 13 129,0 1 0,13-14 0,-13 13 0,14 0 0,-14-13 0,0 13 0,13-13 0,-13 13 0,0-13 0,0 13 0,13 0 0,-13-13 0,0 14 0,13-14 0,-13 13 0,0 0 0,13-13 0,-13 13 0,0-13 129,14 14-129,-14-14 129,0 13 0,13-13 0,-13 13-129,0 0 258,13-13-258,-13 14 0,0-14 258,13 13-516,-13-13 258,0 13 0,0-13 258,13 14-516,-13-14 258,0 0 0,0 0 0,0 13 0,0-13 258,14 13-258,-14-13 0,0 13 0,0-13 0,0 0 0,0 0 0,13 14 0,-13-14 0,0 0 0,0 0 0,0 0 0,0 13 0,0-13 0,0 0-258,0 0 258,0 13 0,0-13 0,0 0 0,13 0 0,-13 0 0,0 13 0,0-13 0,0 0 0,14 0 0,-14 0 0,0 13 0,0-13 0,0 0 0,0 0 0,0 0 0,0 0 0,0 0 0,0 0 0,0 0 0,13 13 0,-13-13 0,0 0 0,0 0 0,0 0 0,0 0 258,0 0-258,0 13 0,0-13 0,0 0-258,0 0 258,0 0 0,0 0 0,13 0 0,-13 0 0,0 0 258,0 0-258,0 0-258,0 0 258,0 0-129,0 0-129,0 0-129,0 0-258,0 0-645,0 0-1677,0 14-516,0-14-129,0 0-387,0 0 516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36.850"/>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19 40 2580,'0'0'3096,"0"0"-258,-13-14-387,13 14-258,0 0-258,0-13-258,0 13-387,0 0-129,0 0-258,0 0-387,0 0-129,0 0 0,0 0-258,0 0 258,0 0-258,0 0 0,0 0-129,-14 13 0,14-13 129,0 0-129,14 14 0,-14-1 0,0-13 0,0 13 0,0 0 0,0 0 0,0 0 0,13 0 0,-13 1 0,0-14 0,0 13-129,0-13 258,0 0-129,0 0 129,0 0 0,0 0 0,0 0 129,0 0-129,0 0 0,0-13 0,0-1-129,0 1 0,0 0-129,13 0 0,-13-13 0,0 13 0,0-1 0,13 1 0,-13 13-129,0-13 0,0 13-129,13 0 129,-13 0 0,0 13 0,0 0 129,0 1 0,0-1 0,0 0 129,0 0 0,0-13 0,0 13 0,0-13 0,0 0 0,0 13 0,0-13-129,0 0-258,0 13-387,0-13-774,0 0-645,0 0-1290,0 0-258,0 0-129,0 0 258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51.203"/>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304 424 516,'0'0'1935,"0"0"-129,0 0 0,0 0 129,0 0-516,0 0-387,0 0 258,0 0-258,0 0 129,0 0-258,0 0 0,0 0 129,0 0-258,0 0-129,0 0 258,13 0-258,-13-13 0,0 13-129,0-13-129,13-1 0,-13 1-129,14 0-129,-14 0 0,13-1 0,0-12-129,-13 13 129,14-1-129,-2 1 129,-12 0 0,14 0-129,-1 0 258,-13 0-129,0 13 0,0-13 129,13-1-129,-13 14 0,0-13 0,0 13 0,0-13 0,0 13-129,0-13 0,0 13 129,0-14-129,0 14 0,0 0 0,0 0 0,0-13 0,0 13 0,0 0 0,13 0 0,-13 0 0,0 0 0,0 0 0,0-13 0,0 13 0,0 0 0,0 0 0,0-13 0,0 13-129,0 0 129,0 0 0,14-14-129,-14 14 129,0-13 0,0 13 0,0 0 0,0 0-129,0 0 129,0 0 0,0 0 0,0 0 0,0 0 0,0 0-129,0 0 129,0 0-129,0 0 129,0 0-129,0 0-129,0 0 129,0 0 129,0 0-129,0 0 0,0 0 129,0 13 0,0-13 0,0 14 129,0-1-129,0-13 0,0 13 0,0 0 0,0 1 0,0-1 0,0 0 0,0 0 0,-14 14 0,14-14 0,0 0-129,0 0 258,0 0-258,-13 0 129,13 1 129,0-1 0,-13 0 0,13 0-129,0 1 129,0-1-129,-13 0 129,13-13 0,0 13-129,-14 1 0,14-14 0,0 0 0,0 0 0,0 13 0,0-13 0,0 0 0,0 0 0,0 0 129,0 0-129,0 0 0,0 0 0,0 0 0,0 0 0,0 0 0,0 0 0,0 0 0,0 0 0,0 0 0,0 0-129,0 0 129,0 0 0,0 0-129,0-13 129,0 13-129,0-14 129,14 14-129,-14-13 0,0 0 129,13 13-258,-13-13 258,13-1-129,-13 14 129,0-13-129,13 0 129,-13 13 0,0-13 0,14-1 0,-14 14 0,0-13 0,13 0 0,-13 13 0,0-13 0,0 13 0,0-13 0,13 13 0,-13-13 0,0 13 129,0-13-129,0 13 0,0-14 0,0 14 0,0-13 0,0 13 0,13 0 0,-13 0 0,0-13 0,0 13 0,0-13 0,0 13 0,0 0 0,0 0 0,0 0 0,13-14 0,-13 14 0,0 0 0,0 0 0,0 0 0,0-13 0,0 13 0,14-13 0,-14 13 0,0 0 0,0 0 0,13-13 0,-13 13 0,0-14 0,0 14 0,0 0 0,0 0 0,0 0 0,13-13 0,-13 13 0,0 0 0,0-13 0,0 13 0,0 0 0,0 0 0,0 0 0,0 0 0,14-14 129,-14 14-258,0 0 129,0 0 129,0 0-129,0-13 0,0 13 0,0 0-129,0 0 129,0 0 0,0 0 129,0 0-129,0 0 0,0 0 0,0 0 0,0 0 0,0 0 0,0 0 0,0 0 0,0 0 0,0 0 0,12-13-129,-12 13 129,0 0 0,0 0 0,0 0 0,0 0 0,0 0 0,0 0 0,0 0 0,0 0 0,0 0 0,0 0 0,0 0 0,0 0-129,0 0 129,0 0-129,0 0 0,0 0 0,0 0 0,0 0 0,0 0-129,0 0 129,0 0 0,0 0 129,0 0-129,0 0 129,0 0 0,0 0-129,0 0 129,14 0-129,-14 0 129,0 0 0,0 0-129,0 0 129,0 0 0,0 0-129,13 0 129,-13 0 0,0 0 0,0 0 0,0-13 0,0 13 0,0 0 0,0 0 0,0 0 0,0 0 0,0 0 0,0 0-129,0 0 129,0 0 0,0 0 0,0 0 0,0 0 0,0 0 0,0 0 0,0 0 0,0 0 0,0 0 0,0 0 0,0 0 129,0 0-129,0 0 0,0 0 0,0 0 0,0 0 0,0 0 0,0 0 0,0 0 0,0 0 0,0 0 0,0 0 129,0 0-129,0 0 0,0 0 129,0 0-129,0 0 0,0 0 0,0 0 129,0 0-129,0 0 0,0 0 0,0 13 0,0-13 0,0 0 0,0 0 129,0 0-129,0 13 0,0-13 0,-13 13 0,13-13 129,-14 14-129,14-1 0,0-13 0,-12 13 0,12-13 0,0 14 0,-14-1 0,14-13 0,0 13 0,-13-13 0,13 13 0,0-13 0,0 14 0,-13-1 0,13-13 0,0 13 0,0-13 0,-14 13 0,14 1 0,0-14 0,0 13 0,-13-13 0,13 0 0,0 13 0,0-13 0,0 13 0,0-13 0,-13 13 0,13-13 0,0 13 0,0-13 0,-13 0 0,13 0 0,0 13 0,0-13 0,0 14 0,-13-14 0,13 13 129,0-13-129,0 13 0,-14-13 129,14 13-129,0-13 258,0 0-258,-13 14 129,13-14-129,0 13 258,0-13-258,-13 13 0,13 0 0,0-13 0,0 14 0,-13-14 0,13 13 129,0-13-129,0 0 0,0 0 0,-14 13 0,14-13 0,0 14 0,0-14 0,-12 13 0,12-13 0,0 0 0,-14 13 0,14-13 0,0 13 0,0-13 0,0 0 0,-13 14 0,13-14 0,0 0 0,0 0 129,0 13-129,0-13 0,0 0 0,-13 0 0,13 0 0,0 0-129,0 13 129,0-13 0,0 0 0,0 0 0,-14 13 0,14-13 0,0 13 0,0-13 0,0 0 0,0 13 0,0-13 0,-13 0 0,13 0 0,0 13 0,0-13 0,0 0 0,0 0 0,0 0 0,0 0 0,0 14 0,0-14 0,0 0-129,0 0 129,0 0 0,0 0 0,0 0 0,0 0 0,0 0 0,0 13 0,0-13 0,0 0 0,0 0 0,0 0 0,0 0 0,0 0 0,0 0 0,0 0 0,0 0 0,0 0 0,0 0 129,0 0-129,0 0-129,0 0 258,0 0-129,0 0 0,0 0 0,0 0 0,0 0 0,0 13 0,0-13 0,0 0-129,0 0 129,0 0 0,0 0 0,0 0 0,0 0 0,0 0 0,0 0 0,0 0 0,0 0-129,0 0 129,0 0 0,0 0 0,0 0 0,0 0 0,0 0 129,0 0-129,0 13 0,0-13 0,0 0 0,0 0 0,0 0 0,0 0 0,0 0 0,0 0 0,0 0 0,0 0 0,0 0 0,0 0 0,0 0 129,0 0-129,0 0 129,0 0 0,0 0 0,0 0 0,0 0 0,0 0 0,0 0 0,0 0 0,0 0-129,-13 0 129,13 0-129,0 0 0,0 0-129,0-13 129,0 13 0,-13-13 0,13 13 0,0-13 0,-13 13 0,13-14 0,0 14 129,0-13-129,0 13 0,0 0 0,-14-13 0,14 13 0,0 0 0,0 0 0,-13-13 129,13 13-258,0-13 258,0 13-129,0-13 0,0 13 0,-13-13 0,13 13 0,0-14 0,0 14 0,0 0 0,0 0 0,-14-13 0,14 0 0,0 13 0,0 0 0,-13-13 0,13 13 0,0-14 0,0 14 0,-13 0 0,13 0 0,0-13 0,0 13 0,0-13 0,-13 13 0,13 0 0,0-14 0,0 14 0,-13-13 0,13 13-129,0 0 129,0-13-258,0 13 258,-14-13-129,14 13 129,0-14-129,0 14 129,0 0 0,0 0 0,-13-13 0,13 13 0,0 0 0,0 0 0,-13-13 0,13 13 0,0-13 0,0 13 0,0 0 0,-13-14 0,13 1 0,0 13 0,0-13 0,-13 13 0,13 0 0,0-13 0,0 13 0,0-13-129,0 13 129,-14-13 0,14 13 0,0-13-129,0 13 129,0-14 0,-13 14 0,13-13 0,0 13-129,0-13 129,0 13 0,0-13 0,0 13 0,0 0 0,-13-14 0,13 14 0,0-13 0,0 13 0,0 0 0,0 0 0,0-13 0,0 13 129,-13-13-129,13 13-129,0 0 258,0 0-129,0-14 0,0 14 0,-14-13 0,14 13 0,0 0 0,0 0 0,0 0 0,0 0 0,0-13 0,0 13 0,0 0 0,-13 0 0,13 0 0,0 0 0,0-14 0,0 14 0,0 0 0,-13 0 0,13 0 0,0 0 0,0-13 0,0 13 0,0 0 0,0 0 0,-13 0 0,13 0 0,0 0 0,0 0 0,0 0 0,0 0 0,0 0 0,0 0 0,0 0 0,0 0 0,0 0 0,0 0 0,0 0 0,0 0 0,0 0 129,0 0-129,0 0 0,0 0 0,0 0-129,0 0 129,0 0 0,0 0 0,0 0-129,0 0 0,0 0 129,0 0-129,0 0-129,0 0 129,0 0 0,0 0-129,0 0 258,0 0-129,0 0 129,0 0-129,0 0 129,13 0 0,-13 0 129,13 0-129,-13 0 0,13-13 0,-13 13 0,0 0 0,14 0 0,-14 0 0,13 0 0,-13 0 0,13 0 0,-13 0 129,13 0-129,-13 0 0,14 0 0,-14 0 0,13-13-129,-13 13 258,0 0-258,13 0 129,-13 0 0,13 0 0,-13 0 0,0 0 0,13 0 129,1 0-129,-14 0 0,13 0 0,-13 0 0,13 13 0,-13-13 0,13 0 258,-13 0-258,13 0 0,-13 0 0,0 0 0,14 0 0,-14 0 0,13 0 0,-13 0 0,13 0 0,-13 0 0,14 0 0,-14 0 0,13 0 0,-13 0 0,13 0 0,-13 0 0,0 0 0,0 0 0,13 0 0,0 0 0,-13 0 0,0 0 0,14 0 129,-14 0-129,13 0 0,0 0 0,-13 0 0,14 0 0,-14 0 0,12 0 0,-12 0 0,14 0 129,-14 0-129,0 0-129,0 0 129,13 0 129,0 0-129,-13 0 0,13 0 0,-13 0 0,14 0 0,-14 0 0,0 0 0,0 0 0,13 0 0,-13 0 0,13 0 0,-13 0 0,0 0 0,0 0 0,13 0 0,-13 0 0,13 13 0,-13-13 129,0 0-129,0 0 0,14 0 0,-14 0 0,13 0 0,-13 0 0,0 0 0,0 0 0,13 0 0,-13 0 0,0 0 0,0 0 0,0 0 0,0 0 0,14 0 0,-14 0 0,0 0 0,0 0 0,0 0 0,0 0 0,0 0 0,12 0 0,-12 0 0,0 0 0,0 0-129,0 0 129,0 0-129,0 0 129,0 0-129,0 0-129,0 0 258,0 13 0,0-13-129,0 0 129,0 0 0,0 14 0,-12-1 0,12-13 0,-14 13 0,14 1-129,-13-1 129,13-13 0,-13 13-129,-1 0 129,14 1 0,-13 12-129,0-13 129,0 1 0,13-1 0,-13 0 0,-1 0-129,1-13 129,13 13 0,-13 0 0,0-13-129,13 13 129,0-13 0,-14 0 0,14 0-129,0 0 129,0 0-129,0 0 129,0 0-129,0-13 129,0 13-129,0-13 0,0 0 129,0 0-129,0 0 129,14 0 0,-14 13 0,0-14 0,0 1 0,0 0 0,0 0 0,0 13 0,0-14 0,0 14 0,0 0 0,0 0 0,0-13 129,0 13-129,0-13 0,0 13 129,0 0-129,0 0 0,-14-13 129,14 13-129,0 0 0,0 0 129,0-14-129,0 14 0,0-13 0,0 13 0,-12 0 0,12 0 0,0 0 0,0 0 0,0 0 0,0 0 0,0 0 0,0 0 0,0 0 0,0 0-129,0 0 0,0 0 0,0 0 0,0 0 129,0 0-129,0 13 0,0-13 129,0 14 0,-14-1-129,14-13 129,0 13 0,-13 0 0,13 1 0,0-1 0,-13 0 0,13-13 0,-14 13 0,14 1 0,0-14 0,0 13 0,0-13 0,-13 0 129,13 0-129,0 0 129,0 0 0,0 0 0,0 0 0,0 0 0,0-13 0,0-1-129,0 1 0,0 13 0,0-13 129,-13 0-129,13-1 0,0 1 0,0 0 129,0 13-129,0-13 0,0-1 0,0 14 129,0 0-129,-13-13 0,13 13-129,0 0 0,0 13 129,0-13-129,0 14 0,0-1-129,0-13 258,0 26-129,-13-12 129,13-1-129,0 13 129,0-12-129,0 12 129,0-13-129,0 13 129,0-13-129,0 1 129,0-1 129,0 0-129,0-13 0,0 0 258,0 13-129,0-13 0,0 0 129,0 0-129,-14 0-129,14-13 258,0 13-129,0-13-129,-13 0 129,13-1-129,-13 1 0,13 0 0,-14 0 0,14 0 0,-13-13 0,13 12 0,-13 1 0,0 0 0,13 0 0,-13 13 0,13-14 0,0 14 0,0 0 0,-14-13 0,14 13 0,0-13 0,0 13 0,0 0 0,0 0-129,0 0 129,0 0-258,0 0 129,0 0-129,0 0 129,0 0-129,0 13 129,0-13 0,0 13 0,14 1 129,-14-1 0,0 0 0,13 0 0,0 1-129,-13 12 129,13-13-129,0 0 0,-13 13 0,14-12 129,-14-1-129,13-13 0,-13 13 0,0-13 129,0 13 0,0-13 129,0 0 0,0 0 0,0 0 0,0 0 129,0 0 0,0-13-129,0 0 0,-13 13 0,13-13-129,-14-1 129,14 1-129,-13 0 0,13 0 0,0-13 0,-13 13 129,13-1-258,-13 1 258,13 0-258,0 13 258,0-13-129,0-1 0,0 14 0,0-13 0,0 13 0,0 0 0,0 0 0,0-13-129,0 13 129,0 0-129,0 0 0,0 0 0,0 0 0,0 0 0,13 0 0,-13 0 0,0 0 0,13 13 129,-13 0-129,0-13 129,13 14 0,-13 12 0,14-13-129,-14 1 129,0 12 0,0-13-129,13 0 129,-13 0-129,0 0 129,0 1 0,0-1 129,-13-13-129,13 0 129,0 13 0,0-13 0,-14 0 0,14 0 129,0-13-129,-13 13 0,13-13 0,0-1-129,-13 1 0,13 0 129,-13 0-129,13 0 0,-13 0 0,13 0 0,0-1 0,0 1 0,-14 0 0,14 0 129,0 13-129,0-14 129,0 1-129,-13 13 129,13 0-129,0 0 129,0-13 0,0 13-129,0-13 129,0 13-129,0 0 0,0 0 0,0 0-129,0 0 129,0 0-129,0 0 0,0 0 0,0 0-129,0 0 129,0 0 0,13 0 129,-13 0-129,14 0 129,-1 0-129,-13 0 129,13 0 0,0 0-129,-13 0 129,13 0-129,-13 0 0,0 0 129,14 0-129,-14 0 129,0 0 0,0 0 0,0 0 0,0 0 0,0 0 129,0 0-129,0 0 129,0 0-129,0 0 129,0 0-129,-14-14 129,14 14-129,-13 0 0,0 0-129,13 0 129,-13-13 0,0 13 0,-1 0 0,14 0 0,0 0 0,-13 0 0,13 0 0,0 0 0,0 0-129,0 0 129,0 0 0,0 0 0,13 0 0,-13 0 0,14-13 0,-14 13 0,13 0 0,0 0 0,0 0 129,0 0-129,1 0 0,-1 0 0,0 0 0,1 0 0,-1 0 0,0 0 0,-13 0 0,13 0 0,0 0 0,-13 0 0,14 0 0,-1 0 0,-13 0 0,0 0 0,13 0 0,-13 0 129,14 0-129,-14 0 0,0 0 0,0 0 129,0 0-129,12 0 0,-12 0 0,0 0 0,0 0 0,0 0 0,0 0 0,0 0 0,0 0 129,0 0-129,14 0 0,-14 0 0,0 0 129,0 0-129,0 0 0,0 0 0,0 0 0,0 0 0,0 0 0,0 0 0,0 0-129,0 0 129,13 0-129,-13 0 129,0 0 0,0 0-129,13 0 129,-13 0 0,0 0 0,0 0 0,13 0 0,-13 0 0,0 0 0,0 13 0,0-13 0,0 0 0,0 0 0,14 0 0,-14 0 0,0 0 0,0 0 0,0 0 0,0 0 0,0 0 0,0 0 0,13 0 0,-13 0 0,0 0 0,0 0 0,0 0 0,0 0 0,0 0-129,0 0 129,0 0 0,0 0 0,0 0 0,0 0 0,0 0 0,0 0 0,0 0-129,0 0 129,0 0 0,0 0-129,0 0 129,0 0 0,0 0-129,0 0 0,0 0 0,0 0 0,0 0-129,0 0-129,0 0 129,0 0-129,0 0 0,0 0-516,0 13-516,0-13-1806,0 14 129,0-14-387,0 13 258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1T01:23:27.931"/>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573 251 1419,'0'0'1806,"0"0"-258,0 0-258,0 0 0,0 0-516,0 0 0,0 0-387,0 0 129,0 0-129,0 0 258,0 0 0,0 0 129,0 0-129,0 0 0,0 0 129,0 0-258,0 0 0,36-35-129,-36 35 0,0 0 129,0 0-129,0 0-129,0 0 0,0 0 129,0 0-129,0 0 129,0 0-129,0 0-129,0 0 129,0-36 129,0 36-129,0 0 0,-36 0 0,36 0 0,0 0-129,0-36 129,0 36-129,0 0 0,0 0 0,0 0-129,0-36 129,0 36 0,0 0-129,0 0 258,-36 0-258,36 0 129,0-36-129,0 36 129,-35 0-129,35 0 129,0 0-129,0 0 0,-37-35 129,37 35-129,0 0 129,0 0-129,-35-37 129,35 37-129,0 0 129,0 0-129,-36 0 129,36 0-129,0 0 0,0 0 129,-36 0-129,36 0 0,0 0 0,0 0 0,-35 0 0,35 0 0,0 0 0,0 0 0,-36 0 0,36 0 0,0 0 0,0 0 0,-35 0 0,35 0 0,0 0 0,-37 0 0,37 0 0,-36 37-129,36-37 129,-35 0 0,35 0 0,0 35 0,0-35 0,-36 0 0,36 0-129,0 0 129,0 0 0,-35 36 0,35-36-129,0 0 129,0 0 0,-37 36 0,37-36 0,0 0 0,0 0 0,0 36 0,0-36 0,0 36 0,0-36 0,0 35 0,0-35 0,-36 36 0,36-36 0,0 0 0,0 0 0,0 35 0,0-35 0,0 37-129,0-37 129,0 0 0,0 0 0,0 35 0,0-35 0,0 37 129,0-37-258,36 0 258,-36 0-129,0 35 0,0-35 0,0 0 0,0 0 0,37 36 0,-37-36 0,0 0 0,0 0 129,0 35-129,0-35 0,35 0 0,-35 0 0,36 35 129,-36-35-129,35 0 0,-35 0 129,36 0-129,-36 37 0,0-37 129,37 0-129,-2 0 0,-35 0 129,0 0-129,36 0 0,-36 0 129,35 0-129,-35 0 0,36 0 129,-36 0-129,36 0 0,-36 0 129,0 0-129,0 0 0,35 0 129,2 0-129,-37 0 0,0-37 129,0 37-129,35 0 0,-35 0 129,36 0-129,-36 0 129,0-35-129,0 35 129,36 0-129,-36 0 258,0-35-258,0 35 0,35 0 0,-35 0 129,0-36-129,0 36 0,0 0 129,0 0-129,0-35 129,0 35-129,37 0 129,-37 0-129,0-37 0,0 37 129,0 0-129,0 0 0,0-35 0,0 35 129,0 0-129,0 0 129,0-37-129,0 37 129,0-35-129,0 35 129,0 0-129,0 0 129,0 0-129,0 0 0,0 0 0,0-36 129,0 36-129,0 0 0,-37 0 0,37 0 0,0 0 0,0-35 0,0 35 0,0 0 0,-35 0 0,35 0 0,0 0-129,0-36 0,0 36-258,0 0-387,-36 0-645,36 0-1032,0 0-1419,0-36-516,0 36 129,0 0-387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30T00:41:36.113"/>
    </inkml:context>
    <inkml:brush xml:id="br0">
      <inkml:brushProperty name="width" value="0.26667" units="cm"/>
      <inkml:brushProperty name="height" value="0.53333" units="cm"/>
      <inkml:brushProperty name="color" value="#C00000"/>
      <inkml:brushProperty name="tip" value="rectangle"/>
      <inkml:brushProperty name="rasterOp" value="maskPen"/>
      <inkml:brushProperty name="fitToCurve" value="1"/>
    </inkml:brush>
  </inkml:definitions>
  <inkml:trace contextRef="#ctx0" brushRef="#br0">6076 2191 903,'0'0'2451,"0"0"0,0 0 129,0 0-903,0 0-387,0 0 258,0 0-129,0 0-129,0 0-129,0 0-387,0-11 129,0 11-258,0 0-129,0-18-129,0 18 0,-7-27-129,1 13 129,1-4-129,-1-6 0,2 3 129,-2-9-129,-1-7 0,0 2-258,2-7 129,-4-4-258,1-4 258,-5-1-129,4-6 0,-10-1 0,4 3 0,-6-8 258,-3-3-258,-6 0 258,2-2-129,-10-5 129,0 2-129,-5-1 129,-9 4-129,-2-1 0,-5 2 0,-5 5 0,-2 2 129,-5-1-516,-5 4 258,-5 1-129,-4 1 0,-5 1 0,-6 3 0,-6-4 0,-4 1 0,-2 4 129,-1 1 0,-4 2 129,0 0-129,-6 7 0,-3 7 0,1 3 129,-4 12-129,3-1 0,-4 11 0,3 3-129,-3 5 129,4 2-129,-1 7 129,3 10-129,-1 0 129,-2 9-129,2 1 129,6 8-129,3 3 129,3 4 0,8 1 0,-2 6-129,3 1 129,0 5 129,2 2-129,3 2 129,1 2-129,2 6 129,3 6-129,5 5 129,4 6-129,5 8-129,3 0 0,5 9 0,0-1 129,6 8 0,-2 1 0,6-1 0,-3 2 0,9 0 0,-2 6-129,0 9 129,1 1 0,5 4 0,2 0 0,3 8-129,2-2 258,5 0-258,4-1 129,3-3 0,6 0 0,-4-1 0,8-2-129,0 0 129,4-1-129,0-1 129,3 2-129,4 6 0,0-3 129,3-1-129,1-2 0,3 7 129,0 0-129,1 6 0,5 5-129,1-2 258,4 2-129,6 0 258,0 6-129,5-12 258,3-2-258,5-7 129,5-10-129,6-5 129,-1-1 0,8-9-258,7-9 129,4-1-129,5-6 129,0 0 0,6-10 0,-1-8 0,6-6 129,-1-6-129,3-3 129,3-1-129,6-8 129,8-5-129,8-2 129,1-2-129,6-6 129,2-3-129,1-3 129,4-5-129,1-1 0,-1-2 0,6-4 129,9-8-129,0 1 0,6-5 0,0-6 129,3-6-129,-2-10 0,2-6 129,-3 0-129,1-4 129,-2-7-129,1-3 0,1 0 0,-1-7 129,-1-6-129,-2-5 0,0-12 0,-4-6 0,1-6 0,-1-9 258,-1-11-258,-1-11 129,0-1 0,-3-9 0,-3-1 0,-6-9 0,-3-3-129,0-9-129,-2-1 129,-9-2-129,-6-8 129,-5-1-129,-9-6 129,0-3-129,-8-5 258,-12-7 0,-3 3 0,-6-1 0,-4 0 129,-5 2-258,-5 2 129,-6 1 0,-9 6 0,-3 2 0,-9-3 0,-6 2-129,-6-3 129,-8-7 0,-10-7-129,-10 1 129,-7-1 0,-9 1-258,0 6 129,-11 1 0,-1 12 0,-5 7 0,-12 13 0,-5 10 0,-5 8 0,-9 13 129,-11 11 0,-6 5-129,-12 16 0,-6 12 0,-7 12 0,-7 14-129,-10 6 0,2 10-129,-5 2-129,6 14-516,2 0-387,8 4-2193,8 14-258,-3 1-129,17 15-387</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57.14286" units="1/cm"/>
          <inkml:channelProperty channel="Y" name="resolution" value="56.25" units="1/cm"/>
        </inkml:channelProperties>
      </inkml:inkSource>
      <inkml:timestamp xml:id="ts0" timeString="2013-06-12T20:41:31.34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0 235,'0'31,"30"-31,31 0,-31 0,0 0,1 30,29-30,-30 0,1 0,-1 0,0 30,31 0,-31-30,0 0,30 0,-29 0,-1 0,0 0,0 0,1 0,-1 0,0 0,31 0,-31 0,0 0,0 0,1 0,29 0,-30 0,1 0,-1 0,0 0,0 0,31 0,-31 0,61 0,-1 0,-59 0,59 0,-29 0,30 0,-61 0,0 0,0 0,31 0,-31 0,30 0,-29 0,29 0,1 0,-1 0,-30 0,-30 30,31-30,29 0,1 0,-31 0,30 0,1 0,-1 0,-30 0,1 0,29 0,31 0,-61 0,0 0,1 0,29 0,-30 0,1 0,59 0,-29-30,-31 30,0 0,31 0,-1 0,1 0,-31 0,0 0,31 0,-31-30,0 30,0 0,1 0,-1 0,0 0,30 0,-29 0,-1 0,30 0,-29 0,-1 0,30 0,-29 0,-1 0,30 0,-29 0,-1 0,0 0,31 0,-31 0,0 0,30 0,-29 0,29 0,1 0,29 30,-29-30,-31 0,0 0,31 0,-1 0,1 0,-31 0,30 0,1 0,30 0,-1 0,1 0,-30 0,-31 0,30 0,-29 0,59 0,-60 0,31 0,-31 0,31 0,29 0,-59 0,-1 0,61 0,-61 0,61 30,-1-30,-29 0,-1 0,1 0,29 0,1 0,0 0,-61 0,61 31,-31-31,31 0,0 0,-31 0,31 0,-61 0,0 0,61 0,-30 0,-1 0,31 0,-31 0,1 0,29 0,-29 30,30-30,-31 0,31 0,-1 0,1 0,-30 0,-1 0,31 0,0 0,-1 0,-29 0,29 0,31 0,-30 0,0 0,30 0,-30 0,-31 0,0 0,31 0,0 0,-31 0,-29 0,-1 0,61 0,-31 0,1 0,-1 0,-30 0,31 0,-1-30,1 30,-61 60,60-60,1 0,29 0,31 0,-30 0,30 0,-30 0,-1 30,1-30,60 0,-60 0,30 0,0 0,-30 0,-31 0,31 0,0 0,-31 0,0 0,1-30,-1 30,1 0,-31-30,0 30,1 0,29 0,-30 0,1 0,-1 0,30 0,1 0,-1 0,1 0,-1-30,31 30,-31 0,31 0,0 0,-31 0,-29 0,-1 0,0 0,30-31,-29 31,-1 0,30 0,1 0,-31 0,0-30,31 30,-31 0,31 0,-1-30,-30 30,31 0,-1 0,-30 0,61 0,-61 0,1 0,-1 0,0 0,31 0,-31 0,0 0,31 0,29 0,-29 0,-1 0,61 0,0 0,-60 0,29 0,-59 0,-1 0,61 0,-61 0,0 0,0 0,0 0,1-30,-1 30,0 0,0 0,31 0,-31 0,0 0,31 0,-31 0,0 0,31 0,-1 0,-29 0,-1 0,-30-30,30 30,0 0,-30-31,61 31,-31 0,30 0,-29 0,-1 0,0 0,0 0,1 0,-31-30,30 30,0 0,0 0,1 0,-1 0,0 0,0 0,1 0,-1 0,0 0,0 0,0 0,-60 0,0 0,0 0,-31 0,31 0,-30 0,-1-30,31 30,-31 0,-60 0,31 0,-31 0,30 0,31 0,29 0,-29 0,-1 0,-90 0,91 0,-1 0,-60 0,31 0,-1 0,0 0,61 0,0 0,-31 0,1 0,-31 0,31 0,-1 0,-90-30,121 30,-31 0,-30 0,61 0,-30 0,-31 0,0 0,1 0,-1 0,0 0,0 0,1 0,29 0,-29 0,59-31,-59 31,-1 0,30 0,1 0,-1 0,1 0,30 0,-31 0,31 0,-30 0,-1 0,-30 0,31 0,-31 0,31 0,-31 0,30 0,31 0,0 0,-30 0,-1 0,31 0,0 0,-31 0,-30 0,1 0,29 0,1 0,-1 0,1 0,-31 0,31 0,-31 0,30 0,31 0,0 0,0 0,-61 0,0 0,31 0,30 0,-1 0,1 0,-30 0,29 0,1 0,-30 0,-31 0,0 0,31 0,-1 0,-60-30,31 30,-31 0,0 0,60 0,-30 0,1 0,-31 0,30 0,0 0,1 0,-31 0,0 0,0 0,30 0,0 0,1 0,29 0,31 0,-31 0,1 0,0 0,29 0,-29 0,30 0,-31 0,1 0,29 0,-29 0,-1 0,1 0,-31-30,1 30,59 0,-29 0,-1 0,1 0,-1 0,31 0,-61 0,61 0,-30 0,-31 0,61 0,-31 0,-29 0,29 0,1 0,-1 0,1 0,-1 0,-30 0,1 0,-1 0,31 0,29 0,1 0,0 0,-61 0,31 0,-31 0,30 0,1-30,0 30,-31 0,30 0,-29 0,-1 0,0 0,0 0,1 0,-1 0,0 0,1 0,-31 0,60 0,1 0,-61 0,30 0,61 0,-61 0,31 0,-1 0,-30 0,61 0,-30 0,-31 0,31 0,29 0,1 0,0 0,-31 0,31 0,-30 0,29 0,1 0,0 0,-31 0,31 0,-30 0,29 0,1 0,0 0,0 0,-31 0,31 0,-30 0,29 0,1 0,0 0,-61 0,61 0,-61 0,31 0,29 0,-29 0,30 0,0 0,-31 0,31 0,0 0,-31 0,1 0,-1 0,1 0,29 0,-29 0,-1 0,31 30,-30-30,60 30,-61-30,1 0,30 0,-31 0,1 0,-1 0,31 0,0 0,-1 0,1 0,0 0,0 0,-1 0,1 0,0 0,0 0,0 0,-1 0,1 0,0 0,0 0,-1 0,1 0,0 0,0 0,-1 0,1 0,0 0,0 0,-1 0,1 0,0 0,0 0,30 30,-31-30,1 0,0 0,-30 0,-1 0,31 0,0 0,-1 0,1 0,0 0,30 31,-30-31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2017/11/10</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2017-11-10 07:40</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230862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356286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167913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379393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194814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251186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2017-11-10 07:40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263379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37430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4476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253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803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1310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3873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2141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7902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2017-11-10 07:40</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753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2481736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2017-11-10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emf"/><Relationship Id="rId4" Type="http://schemas.openxmlformats.org/officeDocument/2006/relationships/diagramLayout" Target="../diagrams/layout2.xml"/><Relationship Id="rId9" Type="http://schemas.openxmlformats.org/officeDocument/2006/relationships/customXml" Target="../ink/ink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34.emf"/><Relationship Id="rId4" Type="http://schemas.openxmlformats.org/officeDocument/2006/relationships/customXml" Target="../ink/ink9.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40.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100.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30.emf"/><Relationship Id="rId4" Type="http://schemas.openxmlformats.org/officeDocument/2006/relationships/image" Target="../media/image100.emf"/><Relationship Id="rId9" Type="http://schemas.openxmlformats.org/officeDocument/2006/relationships/customXml" Target="../ink/ink4.xml"/><Relationship Id="rId14" Type="http://schemas.openxmlformats.org/officeDocument/2006/relationships/image" Target="../media/image150.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hart" Target="../charts/chart1.xml"/><Relationship Id="rId4" Type="http://schemas.openxmlformats.org/officeDocument/2006/relationships/diagramQuickStyle" Target="../diagrams/quickStyle1.xml"/><Relationship Id="rId9" Type="http://schemas.openxmlformats.org/officeDocument/2006/relationships/image" Target="../media/image17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06" y="2093831"/>
            <a:ext cx="7692761" cy="1218795"/>
          </a:xfrm>
        </p:spPr>
        <p:txBody>
          <a:bodyPr>
            <a:normAutofit fontScale="90000"/>
          </a:bodyPr>
          <a:lstStyle/>
          <a:p>
            <a:pPr lvl="0"/>
            <a:r>
              <a:rPr lang="en-US" sz="4400" i="1" dirty="0" err="1" smtClean="0">
                <a:effectLst/>
              </a:rPr>
              <a:t>Satisfiability</a:t>
            </a:r>
            <a:r>
              <a:rPr lang="en-US" sz="4400" i="1" dirty="0" smtClean="0">
                <a:effectLst/>
              </a:rPr>
              <a:t> Modulo Theories</a:t>
            </a:r>
            <a:br>
              <a:rPr lang="en-US" sz="4400" i="1" dirty="0" smtClean="0">
                <a:effectLst/>
              </a:rPr>
            </a:br>
            <a:r>
              <a:rPr lang="en-US" i="1" dirty="0" smtClean="0"/>
              <a:t>and </a:t>
            </a:r>
            <a:br>
              <a:rPr lang="en-US" i="1" dirty="0" smtClean="0"/>
            </a:br>
            <a:r>
              <a:rPr lang="en-US" i="1" smtClean="0"/>
              <a:t>Network Verification</a:t>
            </a:r>
            <a:endParaRPr lang="en-US" sz="3600" i="1" dirty="0">
              <a:effectLst/>
            </a:endParaRPr>
          </a:p>
        </p:txBody>
      </p:sp>
      <p:sp>
        <p:nvSpPr>
          <p:cNvPr id="11267" name="Subtitle 2"/>
          <p:cNvSpPr>
            <a:spLocks noGrp="1"/>
          </p:cNvSpPr>
          <p:nvPr>
            <p:ph type="subTitle" idx="1"/>
          </p:nvPr>
        </p:nvSpPr>
        <p:spPr>
          <a:xfrm>
            <a:off x="821206" y="5126607"/>
            <a:ext cx="7693025" cy="1274195"/>
          </a:xfrm>
          <a:ln/>
        </p:spPr>
        <p:txBody>
          <a:bodyPr>
            <a:normAutofit fontScale="70000" lnSpcReduction="20000"/>
          </a:bodyPr>
          <a:lstStyle/>
          <a:p>
            <a:pPr defTabSz="911225"/>
            <a:r>
              <a:rPr lang="en-US" dirty="0" smtClean="0"/>
              <a:t>Nikolaj Bjørner </a:t>
            </a:r>
          </a:p>
          <a:p>
            <a:pPr defTabSz="911225"/>
            <a:r>
              <a:rPr dirty="0" smtClean="0"/>
              <a:t>Microsoft Research</a:t>
            </a:r>
          </a:p>
          <a:p>
            <a:pPr defTabSz="911225"/>
            <a:r>
              <a:rPr lang="en-US" sz="2400" dirty="0" smtClean="0"/>
              <a:t>Formal Methods and Networks Summer School </a:t>
            </a:r>
          </a:p>
          <a:p>
            <a:pPr defTabSz="911225"/>
            <a:r>
              <a:rPr lang="en-US" sz="2400" dirty="0" smtClean="0"/>
              <a:t>Ithaca, June 10-14 2013</a:t>
            </a:r>
          </a:p>
        </p:txBody>
      </p:sp>
    </p:spTree>
    <p:extLst>
      <p:ext uri="{BB962C8B-B14F-4D97-AF65-F5344CB8AC3E}">
        <p14:creationId xmlns:p14="http://schemas.microsoft.com/office/powerpoint/2010/main" val="53714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lstStyle/>
          <a:p>
            <a:r>
              <a:rPr lang="en-US" dirty="0"/>
              <a:t>SMT solving</a:t>
            </a:r>
            <a:br>
              <a:rPr lang="en-US" dirty="0"/>
            </a:br>
            <a:endParaRPr lang="en-US" dirty="0"/>
          </a:p>
        </p:txBody>
      </p:sp>
    </p:spTree>
    <p:extLst>
      <p:ext uri="{BB962C8B-B14F-4D97-AF65-F5344CB8AC3E}">
        <p14:creationId xmlns:p14="http://schemas.microsoft.com/office/powerpoint/2010/main" val="103984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sz="4800" smtClean="0">
                <a:latin typeface="Calibri" pitchFamily="34" charset="0"/>
                <a:sym typeface="Symbol"/>
              </a:rPr>
              <a:t>SMT : Basic Architecture</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3407397" y="4088701"/>
            <a:ext cx="2986088" cy="2003625"/>
          </a:xfrm>
          <a:prstGeom prst="rect">
            <a:avLst/>
          </a:prstGeom>
        </p:spPr>
        <p:txBody>
          <a:bodyPr vert="horz" wrap="square" lIns="0" tIns="0" rIns="0" bIns="0" rtlCol="0">
            <a:spAutoFit/>
          </a:bodyPr>
          <a:lstStyle/>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Equality + UF</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Arithmetic</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Bit-vectors</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t>
            </a:r>
            <a:endParaRPr lang="en-US" sz="3300" dirty="0" smtClean="0">
              <a:solidFill>
                <a:prstClr val="black"/>
              </a:solidFill>
            </a:endParaRPr>
          </a:p>
        </p:txBody>
      </p:sp>
      <p:sp>
        <p:nvSpPr>
          <p:cNvPr id="6" name="Rectangular Callout 5"/>
          <p:cNvSpPr/>
          <p:nvPr/>
        </p:nvSpPr>
        <p:spPr bwMode="auto">
          <a:xfrm>
            <a:off x="302341"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prstClr val="black"/>
                </a:solidFill>
                <a:cs typeface="Calibri" pitchFamily="34" charset="0"/>
              </a:rPr>
              <a:t>Case Analysis</a:t>
            </a:r>
          </a:p>
        </p:txBody>
      </p:sp>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0" y="1407017"/>
              <a:ext cx="2449800" cy="2842920"/>
            </p14:xfrm>
          </p:contentPart>
        </mc:Choice>
        <mc:Fallback xmlns="">
          <p:pic>
            <p:nvPicPr>
              <p:cNvPr id="3" name="Ink 2"/>
              <p:cNvPicPr/>
              <p:nvPr/>
            </p:nvPicPr>
            <p:blipFill>
              <a:blip r:embed="rId10"/>
              <a:stretch>
                <a:fillRect/>
              </a:stretch>
            </p:blipFill>
            <p:spPr>
              <a:xfrm>
                <a:off x="-60831" y="1278841"/>
                <a:ext cx="2578301" cy="3096752"/>
              </a:xfrm>
              <a:prstGeom prst="rect">
                <a:avLst/>
              </a:prstGeom>
            </p:spPr>
          </p:pic>
        </mc:Fallback>
      </mc:AlternateContent>
    </p:spTree>
    <p:extLst>
      <p:ext uri="{BB962C8B-B14F-4D97-AF65-F5344CB8AC3E}">
        <p14:creationId xmlns:p14="http://schemas.microsoft.com/office/powerpoint/2010/main" val="324422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412875"/>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2106001"/>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214677" y="3535428"/>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610917"/>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5096932" y="2784847"/>
            <a:ext cx="4044440"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619854" y="3535428"/>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Tree>
    <p:extLst>
      <p:ext uri="{BB962C8B-B14F-4D97-AF65-F5344CB8AC3E}">
        <p14:creationId xmlns:p14="http://schemas.microsoft.com/office/powerpoint/2010/main" val="369254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981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  p</a:t>
            </a:r>
            <a:r>
              <a:rPr lang="en-US" sz="2400" baseline="-25000" dirty="0" smtClean="0">
                <a:solidFill>
                  <a:srgbClr val="0070C0"/>
                </a:solidFill>
                <a:sym typeface="Symbol"/>
              </a:rPr>
              <a:t>2</a:t>
            </a:r>
            <a:r>
              <a:rPr lang="en-US" sz="2400" dirty="0" smtClean="0">
                <a:solidFill>
                  <a:srgbClr val="0070C0"/>
                </a:solidFill>
                <a:sym typeface="Symbol"/>
              </a:rPr>
              <a:t>, p</a:t>
            </a:r>
            <a:r>
              <a:rPr lang="en-US" sz="2400" baseline="-25000" dirty="0" smtClean="0">
                <a:solidFill>
                  <a:srgbClr val="0070C0"/>
                </a:solidFill>
                <a:sym typeface="Symbol"/>
              </a:rPr>
              <a:t>3</a:t>
            </a:r>
            <a:r>
              <a:rPr lang="en-US" sz="2400" dirty="0" smtClean="0">
                <a:solidFill>
                  <a:srgbClr val="0070C0"/>
                </a:solidFill>
                <a:sym typeface="Symbol"/>
              </a:rPr>
              <a:t>, p</a:t>
            </a:r>
            <a:r>
              <a:rPr lang="en-US" sz="2400" baseline="-25000" dirty="0" smtClean="0">
                <a:solidFill>
                  <a:srgbClr val="0070C0"/>
                </a:solidFill>
                <a:sym typeface="Symbol"/>
              </a:rPr>
              <a:t>4</a:t>
            </a:r>
            <a:endParaRPr lang="en-US" sz="2400" dirty="0" smtClean="0">
              <a:solidFill>
                <a:srgbClr val="0070C0"/>
              </a:solidFill>
              <a:sym typeface="Symbol"/>
            </a:endParaRPr>
          </a:p>
        </p:txBody>
      </p:sp>
    </p:spTree>
    <p:extLst>
      <p:ext uri="{BB962C8B-B14F-4D97-AF65-F5344CB8AC3E}">
        <p14:creationId xmlns:p14="http://schemas.microsoft.com/office/powerpoint/2010/main" val="215142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9906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103434"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 </a:t>
            </a:r>
            <a:r>
              <a:rPr lang="en-US" sz="2400" dirty="0" smtClean="0">
                <a:solidFill>
                  <a:srgbClr val="FF0000"/>
                </a:solidFill>
                <a:sym typeface="Symbol"/>
              </a:rPr>
              <a:t> (</a:t>
            </a:r>
            <a:r>
              <a:rPr lang="en-US" sz="2400" dirty="0" smtClean="0">
                <a:solidFill>
                  <a:srgbClr val="FF0000"/>
                </a:solidFill>
              </a:rPr>
              <a:t>x </a:t>
            </a:r>
            <a:r>
              <a:rPr lang="en-US" sz="2400" dirty="0" smtClean="0">
                <a:solidFill>
                  <a:srgbClr val="FF0000"/>
                </a:solidFill>
                <a:sym typeface="Symbol"/>
              </a:rPr>
              <a:t> 0), p</a:t>
            </a:r>
            <a:r>
              <a:rPr lang="en-US" sz="2400" baseline="-25000" dirty="0" smtClean="0">
                <a:solidFill>
                  <a:srgbClr val="FF0000"/>
                </a:solidFill>
                <a:sym typeface="Symbol"/>
              </a:rPr>
              <a:t>2 </a:t>
            </a:r>
            <a:r>
              <a:rPr lang="en-US" sz="2400" dirty="0" smtClean="0">
                <a:solidFill>
                  <a:srgbClr val="FF0000"/>
                </a:solidFill>
                <a:sym typeface="Symbol"/>
              </a:rPr>
              <a:t> (y = x + 1), </a:t>
            </a:r>
          </a:p>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3 </a:t>
            </a:r>
            <a:r>
              <a:rPr lang="en-US" sz="2400" dirty="0" smtClean="0">
                <a:solidFill>
                  <a:srgbClr val="FF0000"/>
                </a:solidFill>
                <a:sym typeface="Symbol"/>
              </a:rPr>
              <a:t> (y</a:t>
            </a:r>
            <a:r>
              <a:rPr lang="en-US" sz="2400" dirty="0" smtClean="0">
                <a:solidFill>
                  <a:srgbClr val="FF0000"/>
                </a:solidFill>
              </a:rPr>
              <a:t> </a:t>
            </a:r>
            <a:r>
              <a:rPr lang="en-US" sz="2400" dirty="0" smtClean="0">
                <a:solidFill>
                  <a:srgbClr val="FF0000"/>
                </a:solidFill>
                <a:sym typeface="Symbol"/>
              </a:rPr>
              <a:t>&gt; 2), p</a:t>
            </a:r>
            <a:r>
              <a:rPr lang="en-US" sz="2400" baseline="-25000" dirty="0" smtClean="0">
                <a:solidFill>
                  <a:srgbClr val="FF0000"/>
                </a:solidFill>
                <a:sym typeface="Symbol"/>
              </a:rPr>
              <a:t>4 </a:t>
            </a:r>
            <a:r>
              <a:rPr lang="en-US" sz="2400" dirty="0" smtClean="0">
                <a:solidFill>
                  <a:srgbClr val="FF0000"/>
                </a:solidFill>
                <a:sym typeface="Symbol"/>
              </a:rPr>
              <a:t> (y</a:t>
            </a:r>
            <a:r>
              <a:rPr lang="en-US" sz="2400" dirty="0" smtClean="0">
                <a:solidFill>
                  <a:srgbClr val="FF0000"/>
                </a:solidFill>
              </a:rPr>
              <a:t> &lt; 1</a:t>
            </a:r>
            <a:r>
              <a:rPr lang="en-US" sz="2400" dirty="0" smtClean="0">
                <a:solidFill>
                  <a:srgbClr val="FF0000"/>
                </a:solidFill>
                <a:sym typeface="Symbol"/>
              </a:rPr>
              <a:t>)</a:t>
            </a:r>
            <a:endParaRPr lang="en-US" sz="2400" dirty="0" smtClean="0">
              <a:solidFill>
                <a:srgbClr val="FF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p</a:t>
            </a:r>
            <a:r>
              <a:rPr lang="en-US" sz="2400" baseline="-25000" dirty="0" smtClean="0">
                <a:solidFill>
                  <a:srgbClr val="FF0000"/>
                </a:solidFill>
                <a:sym typeface="Symbol"/>
              </a:rPr>
              <a:t>4</a:t>
            </a:r>
            <a:endParaRPr lang="en-US" sz="2400" dirty="0" smtClean="0">
              <a:solidFill>
                <a:srgbClr val="FF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a:t>
            </a:r>
          </a:p>
          <a:p>
            <a:pPr marL="384954" indent="-384954" defTabSz="914363">
              <a:lnSpc>
                <a:spcPct val="90000"/>
              </a:lnSpc>
              <a:spcBef>
                <a:spcPct val="20000"/>
              </a:spcBef>
              <a:buSzPct val="90000"/>
            </a:pPr>
            <a:r>
              <a:rPr lang="en-US" sz="2400" dirty="0" smtClean="0">
                <a:solidFill>
                  <a:srgbClr val="0070C0"/>
                </a:solidFill>
                <a:sym typeface="Symbol"/>
              </a:rPr>
              <a:t>(y</a:t>
            </a:r>
            <a:r>
              <a:rPr lang="en-US" sz="2400" dirty="0" smtClean="0">
                <a:solidFill>
                  <a:srgbClr val="0070C0"/>
                </a:solidFill>
              </a:rPr>
              <a:t> </a:t>
            </a:r>
            <a:r>
              <a:rPr lang="en-US" sz="2400" dirty="0" smtClean="0">
                <a:solidFill>
                  <a:srgbClr val="0070C0"/>
                </a:solidFill>
                <a:sym typeface="Symbol"/>
              </a:rPr>
              <a:t>&gt; 2), y</a:t>
            </a:r>
            <a:r>
              <a:rPr lang="en-US" sz="2400" dirty="0" smtClean="0">
                <a:solidFill>
                  <a:srgbClr val="0070C0"/>
                </a:solidFill>
              </a:rPr>
              <a:t> &lt; 1</a:t>
            </a:r>
          </a:p>
        </p:txBody>
      </p:sp>
    </p:spTree>
    <p:extLst>
      <p:ext uri="{BB962C8B-B14F-4D97-AF65-F5344CB8AC3E}">
        <p14:creationId xmlns:p14="http://schemas.microsoft.com/office/powerpoint/2010/main" val="353492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065212"/>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03706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a:t>
            </a:r>
          </a:p>
          <a:p>
            <a:pPr marL="384954" indent="-384954" defTabSz="914363">
              <a:lnSpc>
                <a:spcPct val="90000"/>
              </a:lnSpc>
              <a:spcBef>
                <a:spcPct val="20000"/>
              </a:spcBef>
              <a:buSzPct val="90000"/>
            </a:pPr>
            <a:r>
              <a:rPr lang="en-US" sz="2400" dirty="0" smtClean="0">
                <a:solidFill>
                  <a:srgbClr val="FF0000"/>
                </a:solidFill>
                <a:sym typeface="Symbol"/>
              </a:rPr>
              <a:t>(y</a:t>
            </a:r>
            <a:r>
              <a:rPr lang="en-US" sz="2400" dirty="0" smtClean="0">
                <a:solidFill>
                  <a:srgbClr val="FF0000"/>
                </a:solidFill>
              </a:rPr>
              <a:t> </a:t>
            </a:r>
            <a:r>
              <a:rPr lang="en-US" sz="2400" dirty="0" smtClean="0">
                <a:solidFill>
                  <a:srgbClr val="FF0000"/>
                </a:solidFill>
                <a:sym typeface="Symbol"/>
              </a:rPr>
              <a:t>&gt; 2), y</a:t>
            </a:r>
            <a:r>
              <a:rPr lang="en-US" sz="2400" dirty="0" smtClean="0">
                <a:solidFill>
                  <a:srgbClr val="FF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y</a:t>
            </a:r>
            <a:r>
              <a:rPr lang="en-US" sz="2400" dirty="0" smtClean="0">
                <a:solidFill>
                  <a:srgbClr val="0070C0"/>
                </a:solidFill>
              </a:rPr>
              <a:t> &lt; 1</a:t>
            </a:r>
          </a:p>
        </p:txBody>
      </p:sp>
    </p:spTree>
    <p:extLst>
      <p:ext uri="{BB962C8B-B14F-4D97-AF65-F5344CB8AC3E}">
        <p14:creationId xmlns:p14="http://schemas.microsoft.com/office/powerpoint/2010/main" val="246562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x </a:t>
            </a:r>
            <a:r>
              <a:rPr lang="en-US" sz="2400" dirty="0" smtClean="0">
                <a:solidFill>
                  <a:srgbClr val="000000"/>
                </a:solidFill>
                <a:sym typeface="Symbol"/>
              </a:rPr>
              <a:t> 0, y = x + 1, </a:t>
            </a:r>
          </a:p>
          <a:p>
            <a:pPr marL="384954" indent="-384954" defTabSz="914363">
              <a:lnSpc>
                <a:spcPct val="90000"/>
              </a:lnSpc>
              <a:spcBef>
                <a:spcPct val="20000"/>
              </a:spcBef>
              <a:buSzPct val="90000"/>
            </a:pPr>
            <a:r>
              <a:rPr lang="en-US" sz="2400" dirty="0" smtClean="0">
                <a:solidFill>
                  <a:srgbClr val="000000"/>
                </a:solidFill>
                <a:sym typeface="Symbol"/>
              </a:rPr>
              <a:t>(y</a:t>
            </a:r>
            <a:r>
              <a:rPr lang="en-US" sz="2400" dirty="0" smtClean="0">
                <a:solidFill>
                  <a:srgbClr val="000000"/>
                </a:solidFill>
              </a:rPr>
              <a:t> </a:t>
            </a:r>
            <a:r>
              <a:rPr lang="en-US" sz="2400" dirty="0" smtClean="0">
                <a:solidFill>
                  <a:srgbClr val="000000"/>
                </a:solidFill>
                <a:sym typeface="Symbol"/>
              </a:rPr>
              <a:t>&gt; 2), y</a:t>
            </a:r>
            <a:r>
              <a:rPr lang="en-US" sz="2400" dirty="0" smtClean="0">
                <a:solidFill>
                  <a:srgbClr val="00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Tree>
    <p:extLst>
      <p:ext uri="{BB962C8B-B14F-4D97-AF65-F5344CB8AC3E}">
        <p14:creationId xmlns:p14="http://schemas.microsoft.com/office/powerpoint/2010/main" val="193088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9" name="Rounded Rectangle 18"/>
          <p:cNvSpPr/>
          <p:nvPr/>
        </p:nvSpPr>
        <p:spPr bwMode="auto">
          <a:xfrm>
            <a:off x="6552195" y="2271964"/>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5987841" y="2521974"/>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3495361" y="2388961"/>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2991458" y="2512141"/>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103664" y="2388961"/>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
        <p:nvSpPr>
          <p:cNvPr id="25" name="Rectangular Callout 24"/>
          <p:cNvSpPr/>
          <p:nvPr/>
        </p:nvSpPr>
        <p:spPr bwMode="auto">
          <a:xfrm>
            <a:off x="2168013" y="3554361"/>
            <a:ext cx="2521974" cy="1260987"/>
          </a:xfrm>
          <a:prstGeom prst="wedgeRectCallout">
            <a:avLst>
              <a:gd name="adj1" fmla="val -42827"/>
              <a:gd name="adj2" fmla="val -787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000000"/>
                </a:solidFill>
              </a:rPr>
              <a:t>AKA</a:t>
            </a:r>
          </a:p>
          <a:p>
            <a:pPr algn="ctr" defTabSz="1096963" fontAlgn="base">
              <a:spcBef>
                <a:spcPct val="0"/>
              </a:spcBef>
              <a:spcAft>
                <a:spcPct val="0"/>
              </a:spcAft>
            </a:pPr>
            <a:r>
              <a:rPr lang="en-US" sz="2800" dirty="0" smtClean="0">
                <a:solidFill>
                  <a:srgbClr val="000000"/>
                </a:solidFill>
              </a:rPr>
              <a:t>Theory conflict</a:t>
            </a:r>
          </a:p>
        </p:txBody>
      </p:sp>
    </p:spTree>
    <p:extLst>
      <p:ext uri="{BB962C8B-B14F-4D97-AF65-F5344CB8AC3E}">
        <p14:creationId xmlns:p14="http://schemas.microsoft.com/office/powerpoint/2010/main" val="320106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normAutofit fontScale="90000"/>
          </a:bodyPr>
          <a:lstStyle/>
          <a:p>
            <a:r>
              <a:rPr lang="en-US" dirty="0" smtClean="0"/>
              <a:t>SAT/SMT solving using DPLL(T)</a:t>
            </a:r>
            <a:br>
              <a:rPr lang="en-US" dirty="0" smtClean="0"/>
            </a:br>
            <a:r>
              <a:rPr lang="en-US" dirty="0" smtClean="0"/>
              <a:t/>
            </a:r>
            <a:br>
              <a:rPr lang="en-US" dirty="0" smtClean="0"/>
            </a:br>
            <a:r>
              <a:rPr lang="en-US" dirty="0"/>
              <a:t>[</a:t>
            </a:r>
            <a:r>
              <a:rPr lang="en-US" dirty="0" smtClean="0"/>
              <a:t>Davis Putnam </a:t>
            </a:r>
            <a:r>
              <a:rPr lang="en-US" dirty="0" err="1" smtClean="0"/>
              <a:t>Logeman</a:t>
            </a:r>
            <a:r>
              <a:rPr lang="en-US" dirty="0" smtClean="0"/>
              <a:t> Loveland modulo theories]</a:t>
            </a:r>
            <a:r>
              <a:rPr lang="en-US" dirty="0"/>
              <a:t/>
            </a:r>
            <a:br>
              <a:rPr lang="en-US" dirty="0"/>
            </a:br>
            <a:endParaRPr lang="en-US" dirty="0"/>
          </a:p>
        </p:txBody>
      </p:sp>
    </p:spTree>
    <p:extLst>
      <p:ext uri="{BB962C8B-B14F-4D97-AF65-F5344CB8AC3E}">
        <p14:creationId xmlns:p14="http://schemas.microsoft.com/office/powerpoint/2010/main" val="244263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altLang="zh-CN" b="1" dirty="0" smtClean="0">
                <a:solidFill>
                  <a:schemeClr val="bg1">
                    <a:lumMod val="50000"/>
                  </a:schemeClr>
                </a:solidFill>
              </a:rPr>
              <a:t>Wednesday</a:t>
            </a:r>
            <a:r>
              <a:rPr lang="en-US" altLang="zh-CN" dirty="0" smtClean="0">
                <a:solidFill>
                  <a:schemeClr val="bg1">
                    <a:lumMod val="50000"/>
                  </a:schemeClr>
                </a:solidFill>
              </a:rPr>
              <a:t> </a:t>
            </a:r>
            <a:r>
              <a:rPr lang="en-US" dirty="0" smtClean="0"/>
              <a:t>2:00pm-2:45pm</a:t>
            </a:r>
            <a:r>
              <a:rPr lang="en-US" dirty="0"/>
              <a:t>: </a:t>
            </a:r>
            <a:r>
              <a:rPr lang="en-US" b="1" dirty="0" smtClean="0"/>
              <a:t/>
            </a:r>
            <a:br>
              <a:rPr lang="en-US" b="1" dirty="0" smtClean="0"/>
            </a:br>
            <a:r>
              <a:rPr lang="en-US" b="1" dirty="0" smtClean="0"/>
              <a:t>	</a:t>
            </a:r>
            <a:r>
              <a:rPr lang="en-US" dirty="0" smtClean="0"/>
              <a:t>An Introduction to SMT with Z3</a:t>
            </a:r>
          </a:p>
          <a:p>
            <a:pPr marL="0" indent="0">
              <a:buNone/>
            </a:pPr>
            <a:endParaRPr lang="en-US" altLang="zh-CN" b="1" dirty="0" smtClean="0">
              <a:solidFill>
                <a:schemeClr val="bg1">
                  <a:lumMod val="50000"/>
                </a:schemeClr>
              </a:solidFill>
            </a:endParaRPr>
          </a:p>
          <a:p>
            <a:pPr marL="0" indent="0">
              <a:buNone/>
            </a:pPr>
            <a:r>
              <a:rPr lang="en-US" altLang="zh-CN" b="1" dirty="0" smtClean="0">
                <a:solidFill>
                  <a:srgbClr val="FF0000"/>
                </a:solidFill>
              </a:rPr>
              <a:t>Thursday</a:t>
            </a:r>
            <a:r>
              <a:rPr lang="en-US" altLang="zh-CN" b="1" dirty="0" smtClean="0">
                <a:solidFill>
                  <a:schemeClr val="bg1">
                    <a:lumMod val="50000"/>
                  </a:schemeClr>
                </a:solidFill>
              </a:rPr>
              <a:t> </a:t>
            </a:r>
            <a:r>
              <a:rPr lang="en-US" dirty="0" smtClean="0"/>
              <a:t>11:00am-11:45am</a:t>
            </a:r>
          </a:p>
          <a:p>
            <a:pPr marL="0" indent="0">
              <a:buNone/>
            </a:pPr>
            <a:r>
              <a:rPr lang="en-US" altLang="zh-CN" b="1" dirty="0">
                <a:solidFill>
                  <a:schemeClr val="bg1">
                    <a:lumMod val="50000"/>
                  </a:schemeClr>
                </a:solidFill>
              </a:rPr>
              <a:t>	</a:t>
            </a:r>
            <a:r>
              <a:rPr lang="en-US" altLang="zh-CN" b="1" dirty="0" smtClean="0">
                <a:solidFill>
                  <a:srgbClr val="FF0000"/>
                </a:solidFill>
              </a:rPr>
              <a:t>Algorithmic underpinnings</a:t>
            </a:r>
            <a:r>
              <a:rPr lang="en-US" altLang="zh-CN" b="1" dirty="0">
                <a:solidFill>
                  <a:srgbClr val="FF0000"/>
                </a:solidFill>
              </a:rPr>
              <a:t> </a:t>
            </a:r>
            <a:r>
              <a:rPr lang="en-US" altLang="zh-CN" b="1" dirty="0" smtClean="0">
                <a:solidFill>
                  <a:srgbClr val="FF0000"/>
                </a:solidFill>
              </a:rPr>
              <a:t>of</a:t>
            </a:r>
            <a:r>
              <a:rPr lang="en-US" b="1" dirty="0" smtClean="0">
                <a:solidFill>
                  <a:srgbClr val="FF0000"/>
                </a:solidFill>
              </a:rPr>
              <a:t> </a:t>
            </a:r>
            <a:r>
              <a:rPr lang="en-US" b="1" dirty="0">
                <a:solidFill>
                  <a:srgbClr val="FF0000"/>
                </a:solidFill>
              </a:rPr>
              <a:t>SAT/SMT</a:t>
            </a:r>
            <a:endParaRPr lang="en-US" altLang="zh-CN" b="1" dirty="0" smtClean="0">
              <a:solidFill>
                <a:srgbClr val="FF0000"/>
              </a:solidFill>
            </a:endParaRPr>
          </a:p>
          <a:p>
            <a:pPr marL="0" indent="0">
              <a:buNone/>
            </a:pPr>
            <a:endParaRPr lang="en-US" altLang="zh-CN" b="1" dirty="0" smtClean="0">
              <a:solidFill>
                <a:schemeClr val="bg1">
                  <a:lumMod val="50000"/>
                </a:schemeClr>
              </a:solidFill>
            </a:endParaRPr>
          </a:p>
          <a:p>
            <a:pPr marL="0" indent="0">
              <a:buNone/>
            </a:pPr>
            <a:r>
              <a:rPr lang="en-US" altLang="zh-CN" b="1" dirty="0" smtClean="0">
                <a:solidFill>
                  <a:schemeClr val="bg1">
                    <a:lumMod val="50000"/>
                  </a:schemeClr>
                </a:solidFill>
              </a:rPr>
              <a:t>Friday </a:t>
            </a:r>
            <a:r>
              <a:rPr lang="en-US" dirty="0" smtClean="0"/>
              <a:t>9:00am-9:45am</a:t>
            </a:r>
            <a:endParaRPr lang="en-US" b="1" dirty="0" smtClean="0">
              <a:solidFill>
                <a:schemeClr val="bg1">
                  <a:lumMod val="50000"/>
                </a:schemeClr>
              </a:solidFill>
            </a:endParaRPr>
          </a:p>
          <a:p>
            <a:pPr marL="0" indent="0">
              <a:buNone/>
            </a:pPr>
            <a:r>
              <a:rPr lang="en-US" b="1" dirty="0"/>
              <a:t>	</a:t>
            </a:r>
            <a:r>
              <a:rPr lang="en-US" dirty="0" smtClean="0"/>
              <a:t>Theories, Solvers and </a:t>
            </a:r>
            <a:r>
              <a:rPr lang="en-US" b="1" dirty="0" smtClean="0"/>
              <a:t>Applications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657600"/>
            <a:ext cx="1310335" cy="1968703"/>
          </a:xfrm>
          <a:prstGeom prst="rect">
            <a:avLst/>
          </a:prstGeom>
        </p:spPr>
      </p:pic>
    </p:spTree>
    <p:extLst>
      <p:ext uri="{BB962C8B-B14F-4D97-AF65-F5344CB8AC3E}">
        <p14:creationId xmlns:p14="http://schemas.microsoft.com/office/powerpoint/2010/main" val="141012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a:t>
            </a:r>
            <a:endParaRPr lang="en-US" sz="4800" dirty="0"/>
          </a:p>
        </p:txBody>
      </p:sp>
      <mc:AlternateContent xmlns:mc="http://schemas.openxmlformats.org/markup-compatibility/2006" xmlns:a14="http://schemas.microsoft.com/office/drawing/2010/main">
        <mc:Choice Requires="a14">
          <p:sp>
            <p:nvSpPr>
              <p:cNvPr id="2" name="TextBox 1"/>
              <p:cNvSpPr txBox="1"/>
              <p:nvPr/>
            </p:nvSpPr>
            <p:spPr>
              <a:xfrm>
                <a:off x="609600" y="1206068"/>
                <a:ext cx="8153400" cy="5242397"/>
              </a:xfrm>
              <a:prstGeom prst="rect">
                <a:avLst/>
              </a:prstGeom>
              <a:noFill/>
            </p:spPr>
            <p:txBody>
              <a:bodyPr wrap="square" rtlCol="0">
                <a:spAutoFit/>
              </a:bodyPr>
              <a:lstStyle/>
              <a:p>
                <a:r>
                  <a:rPr lang="en-US" sz="2400" dirty="0" smtClean="0"/>
                  <a:t>Formula must be in CNF</a:t>
                </a:r>
              </a:p>
              <a:p>
                <a:endParaRPr lang="en-US" sz="2400" dirty="0"/>
              </a:p>
              <a:p>
                <a:r>
                  <a:rPr lang="en-US" sz="2400" b="1" dirty="0" smtClean="0">
                    <a:solidFill>
                      <a:schemeClr val="tx2">
                        <a:lumMod val="75000"/>
                      </a:schemeClr>
                    </a:solidFill>
                  </a:rPr>
                  <a:t>Resolution rule</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𝑝</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p>
              <a:p>
                <a:endParaRPr lang="en-US" sz="2400" dirty="0" smtClean="0"/>
              </a:p>
              <a:p>
                <a:r>
                  <a:rPr lang="en-US" sz="2400" b="1" dirty="0">
                    <a:solidFill>
                      <a:schemeClr val="tx2">
                        <a:lumMod val="75000"/>
                      </a:schemeClr>
                    </a:solidFill>
                  </a:rPr>
                  <a:t>Example</a:t>
                </a:r>
                <a:r>
                  <a:rPr lang="en-US" sz="2400" dirty="0"/>
                  <a:t>: 	</a:t>
                </a:r>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        </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𝑝</m:t>
                        </m:r>
                      </m:num>
                      <m:den>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𝑟</m:t>
                        </m:r>
                      </m:den>
                    </m:f>
                  </m:oMath>
                </a14:m>
                <a:endParaRPr lang="en-US" sz="2400" dirty="0" smtClean="0"/>
              </a:p>
              <a:p>
                <a:endParaRPr lang="en-US" sz="2400" dirty="0"/>
              </a:p>
              <a:p>
                <a:r>
                  <a:rPr lang="en-US" sz="2400" dirty="0" smtClean="0"/>
                  <a:t>The result of resolution is the </a:t>
                </a:r>
                <a:r>
                  <a:rPr lang="en-US" sz="2400" dirty="0" err="1" smtClean="0"/>
                  <a:t>resolvent</a:t>
                </a:r>
                <a:r>
                  <a:rPr lang="en-US" sz="2400" dirty="0"/>
                  <a:t> </a:t>
                </a:r>
                <a:r>
                  <a:rPr lang="en-US" sz="2400" dirty="0" smtClean="0"/>
                  <a:t>(clause).</a:t>
                </a:r>
              </a:p>
              <a:p>
                <a:r>
                  <a:rPr lang="en-US" sz="2400" dirty="0" smtClean="0"/>
                  <a:t>Original clauses are kept (not deleted).</a:t>
                </a:r>
              </a:p>
              <a:p>
                <a:r>
                  <a:rPr lang="en-US" sz="2400" dirty="0" smtClean="0"/>
                  <a:t>Duplicate literals are deleted from the </a:t>
                </a:r>
                <a:r>
                  <a:rPr lang="en-US" sz="2400" dirty="0" err="1" smtClean="0"/>
                  <a:t>resolvent</a:t>
                </a:r>
                <a:r>
                  <a:rPr lang="en-US" sz="2400" dirty="0" smtClean="0"/>
                  <a:t>.</a:t>
                </a:r>
              </a:p>
              <a:p>
                <a:endParaRPr lang="en-US" sz="2400" dirty="0"/>
              </a:p>
              <a:p>
                <a:r>
                  <a:rPr lang="en-US" sz="2400" b="1" dirty="0" smtClean="0">
                    <a:solidFill>
                      <a:schemeClr val="tx2">
                        <a:lumMod val="75000"/>
                      </a:schemeClr>
                    </a:solidFill>
                  </a:rPr>
                  <a:t>Note</a:t>
                </a:r>
                <a:r>
                  <a:rPr lang="en-US" sz="2400" dirty="0" smtClean="0"/>
                  <a:t>: 		No branching.</a:t>
                </a:r>
              </a:p>
              <a:p>
                <a:endParaRPr lang="en-US" sz="2400" dirty="0" smtClean="0"/>
              </a:p>
              <a:p>
                <a:r>
                  <a:rPr lang="en-US" sz="2400" b="1" dirty="0" smtClean="0">
                    <a:solidFill>
                      <a:schemeClr val="tx2">
                        <a:lumMod val="75000"/>
                      </a:schemeClr>
                    </a:solidFill>
                  </a:rPr>
                  <a:t>Termination</a:t>
                </a:r>
                <a:r>
                  <a:rPr lang="en-US" sz="2400" dirty="0" smtClean="0"/>
                  <a:t>: 	Only finite number of possible derived clauses.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1206068"/>
                <a:ext cx="8153400" cy="5242397"/>
              </a:xfrm>
              <a:prstGeom prst="rect">
                <a:avLst/>
              </a:prstGeom>
              <a:blipFill rotWithShape="0">
                <a:blip r:embed="rId2"/>
                <a:stretch>
                  <a:fillRect l="-1121" t="-930" b="-1628"/>
                </a:stretch>
              </a:blipFill>
            </p:spPr>
            <p:txBody>
              <a:bodyPr/>
              <a:lstStyle/>
              <a:p>
                <a:r>
                  <a:rPr lang="en-US">
                    <a:noFill/>
                  </a:rPr>
                  <a:t> </a:t>
                </a:r>
              </a:p>
            </p:txBody>
          </p:sp>
        </mc:Fallback>
      </mc:AlternateContent>
    </p:spTree>
    <p:extLst>
      <p:ext uri="{BB962C8B-B14F-4D97-AF65-F5344CB8AC3E}">
        <p14:creationId xmlns:p14="http://schemas.microsoft.com/office/powerpoint/2010/main" val="102190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 (example)</a:t>
            </a:r>
            <a:endParaRPr lang="en-US" sz="4800" dirty="0"/>
          </a:p>
        </p:txBody>
      </p:sp>
      <p:pic>
        <p:nvPicPr>
          <p:cNvPr id="17410" name="Picture 2"/>
          <p:cNvPicPr>
            <a:picLocks noChangeAspect="1" noChangeArrowheads="1"/>
          </p:cNvPicPr>
          <p:nvPr/>
        </p:nvPicPr>
        <p:blipFill>
          <a:blip r:embed="rId2" cstate="print">
            <a:extLst/>
          </a:blip>
          <a:srcRect/>
          <a:stretch>
            <a:fillRect/>
          </a:stretch>
        </p:blipFill>
        <p:spPr bwMode="auto">
          <a:xfrm>
            <a:off x="1145589" y="2198055"/>
            <a:ext cx="6781800" cy="3829050"/>
          </a:xfrm>
          <a:prstGeom prst="rect">
            <a:avLst/>
          </a:prstGeom>
          <a:extLst/>
        </p:spPr>
      </p:pic>
    </p:spTree>
    <p:extLst>
      <p:ext uri="{BB962C8B-B14F-4D97-AF65-F5344CB8AC3E}">
        <p14:creationId xmlns:p14="http://schemas.microsoft.com/office/powerpoint/2010/main" val="29349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Unit &amp; Input Resolution</a:t>
            </a:r>
            <a:endParaRPr lang="en-US" sz="4800" dirty="0"/>
          </a:p>
        </p:txBody>
      </p:sp>
      <mc:AlternateContent xmlns:mc="http://schemas.openxmlformats.org/markup-compatibility/2006" xmlns:a14="http://schemas.microsoft.com/office/drawing/2010/main">
        <mc:Choice Requires="a14">
          <p:sp>
            <p:nvSpPr>
              <p:cNvPr id="4" name="TextBox 3"/>
              <p:cNvSpPr txBox="1"/>
              <p:nvPr/>
            </p:nvSpPr>
            <p:spPr>
              <a:xfrm>
                <a:off x="609600" y="1728768"/>
                <a:ext cx="8153400" cy="3757632"/>
              </a:xfrm>
              <a:prstGeom prst="rect">
                <a:avLst/>
              </a:prstGeom>
              <a:noFill/>
            </p:spPr>
            <p:txBody>
              <a:bodyPr wrap="square" rtlCol="0">
                <a:spAutoFit/>
              </a:bodyPr>
              <a:lstStyle/>
              <a:p>
                <a:endParaRPr lang="en-US" sz="2400" dirty="0" smtClean="0"/>
              </a:p>
              <a:p>
                <a:r>
                  <a:rPr lang="en-US" sz="2400" b="1" dirty="0" smtClean="0">
                    <a:solidFill>
                      <a:schemeClr val="tx2">
                        <a:lumMod val="75000"/>
                      </a:schemeClr>
                    </a:solidFill>
                  </a:rPr>
                  <a:t>Unit resolution</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∨ℓ        ¬ℓ</m:t>
                        </m:r>
                      </m:num>
                      <m:den>
                        <m:r>
                          <a:rPr lang="en-US" sz="2400" b="0" i="1" smtClean="0">
                            <a:latin typeface="Cambria Math" panose="02040503050406030204" pitchFamily="18" charset="0"/>
                          </a:rPr>
                          <m:t>𝐶</m:t>
                        </m:r>
                        <m:r>
                          <a:rPr lang="en-US" sz="2400" b="0" i="1" smtClean="0">
                            <a:latin typeface="Cambria Math" panose="02040503050406030204" pitchFamily="18" charset="0"/>
                          </a:rPr>
                          <m:t>         ¬ℓ</m:t>
                        </m:r>
                      </m:den>
                    </m:f>
                  </m:oMath>
                </a14:m>
                <a:r>
                  <a:rPr lang="en-US" sz="2400" dirty="0" smtClean="0"/>
                  <a:t> 	</a:t>
                </a:r>
                <a:r>
                  <a:rPr lang="en-US" sz="2400" dirty="0"/>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∨ℓ </m:t>
                    </m:r>
                  </m:oMath>
                </a14:m>
                <a:r>
                  <a:rPr lang="en-US" sz="2400" dirty="0" smtClean="0"/>
                  <a:t>is subsumed by </a:t>
                </a:r>
                <a14:m>
                  <m:oMath xmlns:m="http://schemas.openxmlformats.org/officeDocument/2006/math">
                    <m:r>
                      <a:rPr lang="en-US" sz="2400" i="1">
                        <a:latin typeface="Cambria Math" panose="02040503050406030204" pitchFamily="18" charset="0"/>
                      </a:rPr>
                      <m:t>𝐶</m:t>
                    </m:r>
                    <m:r>
                      <a:rPr lang="en-US" sz="2400" b="0" i="1" smtClean="0">
                        <a:latin typeface="Cambria Math" panose="02040503050406030204" pitchFamily="18" charset="0"/>
                      </a:rPr>
                      <m:t>)</m:t>
                    </m:r>
                  </m:oMath>
                </a14:m>
                <a:endParaRPr lang="en-US" sz="2400" dirty="0" smtClean="0"/>
              </a:p>
              <a:p>
                <a:endParaRPr lang="en-US" sz="2400" dirty="0" smtClean="0"/>
              </a:p>
              <a:p>
                <a:r>
                  <a:rPr lang="en-US" sz="2400" b="1" dirty="0" smtClean="0">
                    <a:solidFill>
                      <a:schemeClr val="tx2">
                        <a:lumMod val="75000"/>
                      </a:schemeClr>
                    </a:solidFill>
                  </a:rPr>
                  <a:t>Input resolution</a:t>
                </a:r>
                <a:r>
                  <a:rPr lang="en-US" sz="2400" dirty="0" smtClean="0"/>
                  <a:t>: </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𝐶</m:t>
                        </m:r>
                        <m:r>
                          <a:rPr lang="en-US" sz="2400" i="1">
                            <a:latin typeface="Cambria Math" panose="02040503050406030204" pitchFamily="18" charset="0"/>
                          </a:rPr>
                          <m:t>∨ℓ        </m:t>
                        </m:r>
                        <m:r>
                          <a:rPr lang="en-US" sz="2400" b="0" i="1" smtClean="0">
                            <a:latin typeface="Cambria Math" panose="02040503050406030204" pitchFamily="18" charset="0"/>
                          </a:rPr>
                          <m:t>𝐷</m:t>
                        </m:r>
                        <m:r>
                          <a:rPr lang="en-US" sz="2400" b="0" i="1" smtClean="0">
                            <a:latin typeface="Cambria Math" panose="02040503050406030204" pitchFamily="18" charset="0"/>
                          </a:rPr>
                          <m:t>∨¬ℓ</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dirty="0" smtClean="0"/>
                  <a:t> member of input  </a:t>
                </a:r>
                <a:r>
                  <a:rPr lang="en-US" sz="2400" i="1" dirty="0"/>
                  <a:t>F</a:t>
                </a:r>
                <a:r>
                  <a:rPr lang="en-US" sz="2400" dirty="0" smtClean="0"/>
                  <a:t>).</a:t>
                </a:r>
              </a:p>
              <a:p>
                <a:endParaRPr lang="en-US" sz="2400" dirty="0" smtClean="0"/>
              </a:p>
              <a:p>
                <a:endParaRPr lang="en-US" sz="2400" dirty="0"/>
              </a:p>
              <a:p>
                <a:r>
                  <a:rPr lang="en-US" sz="2400" dirty="0" smtClean="0"/>
                  <a:t>Exercise: </a:t>
                </a:r>
              </a:p>
              <a:p>
                <a:r>
                  <a:rPr lang="en-US" sz="2400" dirty="0" smtClean="0"/>
                  <a:t>    Set of clauses </a:t>
                </a:r>
                <a:r>
                  <a:rPr lang="en-US" sz="2400" i="1" dirty="0" smtClean="0"/>
                  <a:t>F:</a:t>
                </a:r>
                <a:br>
                  <a:rPr lang="en-US" sz="2400" i="1" dirty="0" smtClean="0"/>
                </a:br>
                <a:r>
                  <a:rPr lang="en-US" sz="2400" i="1" dirty="0" smtClean="0"/>
                  <a:t>	F </a:t>
                </a:r>
                <a:r>
                  <a:rPr lang="en-US" sz="2400" dirty="0" smtClean="0"/>
                  <a:t>has an input refutation </a:t>
                </a:r>
                <a:r>
                  <a:rPr lang="en-US" sz="2400" dirty="0" err="1" smtClean="0"/>
                  <a:t>iff</a:t>
                </a:r>
                <a:r>
                  <a:rPr lang="en-US" sz="2400" dirty="0" smtClean="0"/>
                  <a:t> </a:t>
                </a:r>
                <a:r>
                  <a:rPr lang="en-US" sz="2400" i="1" dirty="0" smtClean="0"/>
                  <a:t>F </a:t>
                </a:r>
                <a:r>
                  <a:rPr lang="en-US" sz="2400" dirty="0" smtClean="0"/>
                  <a:t>has a unit refutation.</a:t>
                </a:r>
              </a:p>
            </p:txBody>
          </p:sp>
        </mc:Choice>
        <mc:Fallback xmlns="">
          <p:sp>
            <p:nvSpPr>
              <p:cNvPr id="4" name="TextBox 3"/>
              <p:cNvSpPr txBox="1">
                <a:spLocks noRot="1" noChangeAspect="1" noMove="1" noResize="1" noEditPoints="1" noAdjustHandles="1" noChangeArrowheads="1" noChangeShapeType="1" noTextEdit="1"/>
              </p:cNvSpPr>
              <p:nvPr/>
            </p:nvSpPr>
            <p:spPr>
              <a:xfrm>
                <a:off x="609600" y="1728768"/>
                <a:ext cx="8153400" cy="3757632"/>
              </a:xfrm>
              <a:prstGeom prst="rect">
                <a:avLst/>
              </a:prstGeom>
              <a:blipFill rotWithShape="0">
                <a:blip r:embed="rId2"/>
                <a:stretch>
                  <a:fillRect l="-1121" r="-822" b="-2760"/>
                </a:stretch>
              </a:blipFill>
            </p:spPr>
            <p:txBody>
              <a:bodyPr/>
              <a:lstStyle/>
              <a:p>
                <a:r>
                  <a:rPr lang="en-US">
                    <a:noFill/>
                  </a:rPr>
                  <a:t> </a:t>
                </a:r>
              </a:p>
            </p:txBody>
          </p:sp>
        </mc:Fallback>
      </mc:AlternateContent>
    </p:spTree>
    <p:extLst>
      <p:ext uri="{BB962C8B-B14F-4D97-AF65-F5344CB8AC3E}">
        <p14:creationId xmlns:p14="http://schemas.microsoft.com/office/powerpoint/2010/main" val="29160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normAutofit fontScale="90000"/>
          </a:bodyPr>
          <a:lstStyle/>
          <a:p>
            <a:r>
              <a:rPr lang="en-US" sz="4400" dirty="0" smtClean="0"/>
              <a:t>DPLL</a:t>
            </a:r>
            <a:endParaRPr lang="en-US" sz="4400" dirty="0"/>
          </a:p>
        </p:txBody>
      </p:sp>
      <p:sp>
        <p:nvSpPr>
          <p:cNvPr id="3" name="TextBox 2"/>
          <p:cNvSpPr txBox="1"/>
          <p:nvPr/>
        </p:nvSpPr>
        <p:spPr>
          <a:xfrm>
            <a:off x="429820" y="1752600"/>
            <a:ext cx="8714180" cy="461665"/>
          </a:xfrm>
          <a:prstGeom prst="rect">
            <a:avLst/>
          </a:prstGeom>
          <a:noFill/>
        </p:spPr>
        <p:txBody>
          <a:bodyPr wrap="none" rtlCol="0">
            <a:spAutoFit/>
          </a:bodyPr>
          <a:lstStyle/>
          <a:p>
            <a:r>
              <a:rPr lang="en-US" sz="2400" dirty="0" smtClean="0"/>
              <a:t>DPLL: David Putnam </a:t>
            </a:r>
            <a:r>
              <a:rPr lang="en-US" sz="2400" dirty="0" err="1" smtClean="0"/>
              <a:t>Logeman</a:t>
            </a:r>
            <a:r>
              <a:rPr lang="en-US" sz="2400" dirty="0" smtClean="0"/>
              <a:t> Loveland = Unit resolution + split rule.</a:t>
            </a: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1253122" y="2652949"/>
                <a:ext cx="7067576" cy="2500364"/>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     </m:t>
                        </m:r>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b="0" i="1" smtClean="0">
                            <a:latin typeface="Cambria Math" panose="02040503050406030204" pitchFamily="18" charset="0"/>
                          </a:rPr>
                          <m:t>𝑝</m:t>
                        </m:r>
                      </m:den>
                    </m:f>
                  </m:oMath>
                </a14:m>
                <a:r>
                  <a:rPr lang="en-US" sz="3200" dirty="0" smtClean="0"/>
                  <a:t> split    </a:t>
                </a:r>
                <a14:m>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𝑎𝑟𝑒</m:t>
                    </m:r>
                    <m:r>
                      <a:rPr lang="en-US" sz="3200" b="0" i="1" smtClean="0">
                        <a:latin typeface="Cambria Math" panose="02040503050406030204" pitchFamily="18" charset="0"/>
                      </a:rPr>
                      <m:t> </m:t>
                    </m:r>
                    <m:r>
                      <a:rPr lang="en-US" sz="3200" b="0" i="1" smtClean="0">
                        <a:latin typeface="Cambria Math" panose="02040503050406030204" pitchFamily="18" charset="0"/>
                      </a:rPr>
                      <m:t>𝑛𝑜𝑡</m:t>
                    </m:r>
                    <m:r>
                      <a:rPr lang="en-US" sz="3200" b="0" i="1" smtClean="0">
                        <a:latin typeface="Cambria Math" panose="02040503050406030204" pitchFamily="18" charset="0"/>
                      </a:rPr>
                      <m:t> </m:t>
                    </m:r>
                    <m:r>
                      <a:rPr lang="en-US" sz="3200" b="0" i="1" smtClean="0">
                        <a:latin typeface="Cambria Math" panose="02040503050406030204" pitchFamily="18" charset="0"/>
                      </a:rPr>
                      <m:t>𝑖𝑛</m:t>
                    </m:r>
                    <m:r>
                      <a:rPr lang="en-US" sz="3200" b="0" i="1" smtClean="0">
                        <a:latin typeface="Cambria Math" panose="02040503050406030204" pitchFamily="18" charset="0"/>
                      </a:rPr>
                      <m:t> </m:t>
                    </m:r>
                    <m:r>
                      <a:rPr lang="en-US" sz="3200" b="0" i="1" smtClean="0">
                        <a:latin typeface="Cambria Math" panose="02040503050406030204" pitchFamily="18" charset="0"/>
                      </a:rPr>
                      <m:t>𝐹</m:t>
                    </m:r>
                    <m:r>
                      <a:rPr lang="en-US" sz="3200" b="0" i="1" smtClean="0">
                        <a:latin typeface="Cambria Math" panose="02040503050406030204" pitchFamily="18" charset="0"/>
                      </a:rPr>
                      <m:t> </m:t>
                    </m:r>
                  </m:oMath>
                </a14:m>
                <a:endParaRPr lang="en-US" sz="3200" dirty="0" smtClean="0"/>
              </a:p>
              <a:p>
                <a:endParaRPr lang="en-US" sz="3200" dirty="0"/>
              </a:p>
              <a:p>
                <a:r>
                  <a:rPr lang="en-US" sz="3200" dirty="0" smtClean="0"/>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i="1">
                            <a:latin typeface="Cambria Math" panose="02040503050406030204" pitchFamily="18" charset="0"/>
                          </a:rPr>
                          <m:t>∨ℓ , ¬ℓ</m:t>
                        </m:r>
                      </m:num>
                      <m:den>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b="0" i="1" smtClean="0">
                            <a:latin typeface="Cambria Math" panose="02040503050406030204" pitchFamily="18" charset="0"/>
                          </a:rPr>
                          <m:t>, </m:t>
                        </m:r>
                        <m:r>
                          <a:rPr lang="en-US" sz="3200" i="1">
                            <a:latin typeface="Cambria Math" panose="02040503050406030204" pitchFamily="18" charset="0"/>
                          </a:rPr>
                          <m:t> ¬ℓ</m:t>
                        </m:r>
                      </m:den>
                    </m:f>
                  </m:oMath>
                </a14:m>
                <a:r>
                  <a:rPr lang="en-US" sz="3200" b="0" dirty="0" smtClean="0"/>
                  <a:t>unit</a:t>
                </a:r>
              </a:p>
              <a:p>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253122" y="2652949"/>
                <a:ext cx="7067576" cy="2500364"/>
              </a:xfrm>
              <a:prstGeom prst="rect">
                <a:avLst/>
              </a:prstGeom>
              <a:blipFill rotWithShape="0">
                <a:blip r:embed="rId2"/>
                <a:stretch>
                  <a:fillRect l="-86" t="-488"/>
                </a:stretch>
              </a:blipFill>
            </p:spPr>
            <p:txBody>
              <a:bodyPr/>
              <a:lstStyle/>
              <a:p>
                <a:r>
                  <a:rPr lang="en-US">
                    <a:noFill/>
                  </a:rPr>
                  <a:t> </a:t>
                </a:r>
              </a:p>
            </p:txBody>
          </p:sp>
        </mc:Fallback>
      </mc:AlternateContent>
      <p:sp>
        <p:nvSpPr>
          <p:cNvPr id="6" name="TextBox 5"/>
          <p:cNvSpPr txBox="1"/>
          <p:nvPr/>
        </p:nvSpPr>
        <p:spPr>
          <a:xfrm>
            <a:off x="429820" y="5115750"/>
            <a:ext cx="5033109" cy="461665"/>
          </a:xfrm>
          <a:prstGeom prst="rect">
            <a:avLst/>
          </a:prstGeom>
          <a:noFill/>
        </p:spPr>
        <p:txBody>
          <a:bodyPr wrap="none" rtlCol="0">
            <a:spAutoFit/>
          </a:bodyPr>
          <a:lstStyle/>
          <a:p>
            <a:r>
              <a:rPr lang="en-US" sz="2400" dirty="0" smtClean="0"/>
              <a:t>Ingredient of most efficient SAT solvers</a:t>
            </a:r>
            <a:endParaRPr lang="en-US" sz="2400" dirty="0"/>
          </a:p>
        </p:txBody>
      </p:sp>
    </p:spTree>
    <p:extLst>
      <p:ext uri="{BB962C8B-B14F-4D97-AF65-F5344CB8AC3E}">
        <p14:creationId xmlns:p14="http://schemas.microsoft.com/office/powerpoint/2010/main" val="218117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val="FF0000"/>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cstate="print">
            <a:extLst/>
          </a:blip>
          <a:srcRect/>
          <a:stretch>
            <a:fillRect/>
          </a:stretch>
        </p:blipFill>
        <p:spPr bwMode="auto">
          <a:xfrm>
            <a:off x="457200" y="3714750"/>
            <a:ext cx="7734300" cy="1314450"/>
          </a:xfrm>
          <a:prstGeom prst="rect">
            <a:avLst/>
          </a:prstGeom>
          <a:extLst/>
        </p:spPr>
      </p:pic>
      <p:pic>
        <p:nvPicPr>
          <p:cNvPr id="27653" name="Picture 5"/>
          <p:cNvPicPr>
            <a:picLocks noChangeAspect="1" noChangeArrowheads="1"/>
          </p:cNvPicPr>
          <p:nvPr/>
        </p:nvPicPr>
        <p:blipFill>
          <a:blip r:embed="rId3" cstate="print">
            <a:extLst/>
          </a:blip>
          <a:srcRect/>
          <a:stretch>
            <a:fillRect/>
          </a:stretch>
        </p:blipFill>
        <p:spPr bwMode="auto">
          <a:xfrm>
            <a:off x="1129499" y="6076950"/>
            <a:ext cx="6210300" cy="476250"/>
          </a:xfrm>
          <a:prstGeom prst="rect">
            <a:avLst/>
          </a:prstGeom>
          <a:extLst/>
        </p:spPr>
      </p:pic>
      <p:pic>
        <p:nvPicPr>
          <p:cNvPr id="27654" name="Picture 6"/>
          <p:cNvPicPr>
            <a:picLocks noChangeAspect="1" noChangeArrowheads="1"/>
          </p:cNvPicPr>
          <p:nvPr/>
        </p:nvPicPr>
        <p:blipFill>
          <a:blip r:embed="rId4" cstate="print">
            <a:extLst/>
          </a:blip>
          <a:srcRect/>
          <a:stretch>
            <a:fillRect/>
          </a:stretch>
        </p:blipFill>
        <p:spPr bwMode="auto">
          <a:xfrm>
            <a:off x="1758565" y="5248275"/>
            <a:ext cx="4810125" cy="619125"/>
          </a:xfrm>
          <a:prstGeom prst="rect">
            <a:avLst/>
          </a:prstGeom>
          <a:extLst/>
        </p:spPr>
      </p:pic>
      <p:pic>
        <p:nvPicPr>
          <p:cNvPr id="27655" name="Picture 7"/>
          <p:cNvPicPr>
            <a:picLocks noChangeAspect="1" noChangeArrowheads="1"/>
          </p:cNvPicPr>
          <p:nvPr/>
        </p:nvPicPr>
        <p:blipFill>
          <a:blip r:embed="rId5" cstate="print">
            <a:extLst/>
          </a:blip>
          <a:srcRect/>
          <a:stretch>
            <a:fillRect/>
          </a:stretch>
        </p:blipFill>
        <p:spPr bwMode="auto">
          <a:xfrm>
            <a:off x="381000" y="2505075"/>
            <a:ext cx="7153275" cy="1152525"/>
          </a:xfrm>
          <a:prstGeom prst="rect">
            <a:avLst/>
          </a:prstGeom>
          <a:extLst/>
        </p:spPr>
      </p:pic>
    </p:spTree>
    <p:extLst>
      <p:ext uri="{BB962C8B-B14F-4D97-AF65-F5344CB8AC3E}">
        <p14:creationId xmlns:p14="http://schemas.microsoft.com/office/powerpoint/2010/main" val="309862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DPLL (as a procedure)</a:t>
            </a:r>
            <a:endParaRPr lang="en-US" dirty="0"/>
          </a:p>
        </p:txBody>
      </p:sp>
      <p:pic>
        <p:nvPicPr>
          <p:cNvPr id="28674" name="Picture 2"/>
          <p:cNvPicPr>
            <a:picLocks noChangeAspect="1" noChangeArrowheads="1"/>
          </p:cNvPicPr>
          <p:nvPr/>
        </p:nvPicPr>
        <p:blipFill>
          <a:blip r:embed="rId2" cstate="print">
            <a:extLst/>
          </a:blip>
          <a:srcRect/>
          <a:stretch>
            <a:fillRect/>
          </a:stretch>
        </p:blipFill>
        <p:spPr bwMode="auto">
          <a:xfrm>
            <a:off x="1378258" y="1937736"/>
            <a:ext cx="5943600" cy="3390900"/>
          </a:xfrm>
          <a:prstGeom prst="rect">
            <a:avLst/>
          </a:prstGeom>
          <a:extLst/>
        </p:spPr>
      </p:pic>
    </p:spTree>
    <p:extLst>
      <p:ext uri="{BB962C8B-B14F-4D97-AF65-F5344CB8AC3E}">
        <p14:creationId xmlns:p14="http://schemas.microsoft.com/office/powerpoint/2010/main" val="84463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Tree>
    <p:extLst>
      <p:ext uri="{BB962C8B-B14F-4D97-AF65-F5344CB8AC3E}">
        <p14:creationId xmlns:p14="http://schemas.microsoft.com/office/powerpoint/2010/main" val="7662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Guessing</a:t>
            </a:r>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lumMod val="50000"/>
                  </a:schemeClr>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8614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161194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Deducing</a:t>
            </a:r>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328078" cy="954107"/>
          </a:xfrm>
          <a:prstGeom prst="rect">
            <a:avLst/>
          </a:prstGeom>
        </p:spPr>
        <p:txBody>
          <a:bodyPr wrap="squar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a:t>
            </a:r>
            <a:r>
              <a:rPr lang="en-US" sz="2800" dirty="0" smtClean="0">
                <a:solidFill>
                  <a:schemeClr val="bg1">
                    <a:lumMod val="50000"/>
                  </a:schemeClr>
                </a:solidFill>
                <a:latin typeface="Calibri" pitchFamily="34" charset="0"/>
                <a:sym typeface="Symbol"/>
              </a:rPr>
              <a:t>|  p  q,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30682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Backtracking</a:t>
            </a:r>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 p  q, </a:t>
            </a:r>
            <a:r>
              <a:rPr lang="en-US" sz="2800" dirty="0">
                <a:solidFill>
                  <a:schemeClr val="bg1">
                    <a:lumMod val="50000"/>
                  </a:schemeClr>
                </a:solidFill>
                <a:latin typeface="Calibri" pitchFamily="34" charset="0"/>
                <a:sym typeface="Symbol"/>
              </a:rPr>
              <a:t>s  </a:t>
            </a:r>
            <a:r>
              <a:rPr lang="en-US" sz="2800" dirty="0" smtClean="0">
                <a:solidFill>
                  <a:schemeClr val="bg1">
                    <a:lumMod val="50000"/>
                  </a:schemeClr>
                </a:solidFill>
                <a:latin typeface="Calibri" pitchFamily="34" charset="0"/>
                <a:sym typeface="Symbol"/>
              </a:rPr>
              <a:t>q, p q</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lumMod val="50000"/>
                </a:scheme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lumMod val="50000"/>
                  </a:schemeClr>
                </a:solidFill>
                <a:latin typeface="Calibri" pitchFamily="34" charset="0"/>
                <a:sym typeface="Symbol"/>
              </a:rPr>
              <a:t> p, s,  q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lumMod val="50000"/>
                </a:schemeClr>
              </a:solidFill>
              <a:latin typeface="Calibri" pitchFamily="34" charset="0"/>
              <a:sym typeface="Symbol"/>
            </a:endParaRPr>
          </a:p>
        </p:txBody>
      </p:sp>
    </p:spTree>
    <p:extLst>
      <p:ext uri="{BB962C8B-B14F-4D97-AF65-F5344CB8AC3E}">
        <p14:creationId xmlns:p14="http://schemas.microsoft.com/office/powerpoint/2010/main" val="357303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a:xfrm>
            <a:off x="457200" y="1600200"/>
            <a:ext cx="8229600" cy="4648200"/>
          </a:xfrm>
        </p:spPr>
        <p:txBody>
          <a:bodyPr>
            <a:normAutofit fontScale="92500"/>
          </a:bodyPr>
          <a:lstStyle/>
          <a:p>
            <a:pPr marL="514350" indent="-514350">
              <a:buAutoNum type="arabicPeriod"/>
            </a:pPr>
            <a:r>
              <a:rPr lang="en-US" dirty="0" smtClean="0"/>
              <a:t>Progress in automated reasoning</a:t>
            </a:r>
          </a:p>
          <a:p>
            <a:pPr marL="0" indent="0">
              <a:buNone/>
            </a:pPr>
            <a:r>
              <a:rPr lang="en-US" dirty="0"/>
              <a:t>	</a:t>
            </a:r>
            <a:r>
              <a:rPr lang="en-US" dirty="0" smtClean="0"/>
              <a:t>SAT, Automated Theorem Proving, SMT</a:t>
            </a:r>
          </a:p>
          <a:p>
            <a:pPr marL="514350" indent="-514350">
              <a:buAutoNum type="arabicPeriod"/>
            </a:pPr>
            <a:endParaRPr lang="en-US" dirty="0"/>
          </a:p>
          <a:p>
            <a:pPr marL="514350" indent="-514350">
              <a:buAutoNum type="arabicPeriod"/>
            </a:pPr>
            <a:r>
              <a:rPr lang="en-US" dirty="0" smtClean="0"/>
              <a:t>An abstract account for SMT search (DPLL+T)</a:t>
            </a:r>
          </a:p>
          <a:p>
            <a:pPr marL="514350" indent="-514350">
              <a:buAutoNum type="arabicPeriod"/>
            </a:pPr>
            <a:endParaRPr lang="en-US" dirty="0"/>
          </a:p>
          <a:p>
            <a:pPr marL="514350" indent="-514350">
              <a:buAutoNum type="arabicPeriod"/>
            </a:pPr>
            <a:r>
              <a:rPr lang="en-US" dirty="0" smtClean="0"/>
              <a:t>Integrating Theories</a:t>
            </a:r>
          </a:p>
          <a:p>
            <a:pPr marL="514350" indent="-514350">
              <a:buAutoNum type="arabicPeriod"/>
            </a:pPr>
            <a:endParaRPr lang="en-US" dirty="0"/>
          </a:p>
          <a:p>
            <a:pPr marL="0" indent="0">
              <a:buNone/>
            </a:pPr>
            <a:r>
              <a:rPr lang="en-US" b="1" dirty="0" smtClean="0">
                <a:solidFill>
                  <a:srgbClr val="C00000"/>
                </a:solidFill>
              </a:rPr>
              <a:t>Takeaway</a:t>
            </a:r>
            <a:r>
              <a:rPr lang="en-US" dirty="0" smtClean="0">
                <a:solidFill>
                  <a:srgbClr val="C00000"/>
                </a:solidFill>
              </a:rPr>
              <a:t>: Theorem Proving is cool and beautiful</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036625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endParaRPr lang="en-US" sz="3100" dirty="0">
              <a:latin typeface="Calibri" pitchFamily="34" charset="0"/>
              <a:sym typeface="Symbol"/>
            </a:endParaRPr>
          </a:p>
          <a:p>
            <a:pPr marL="0" indent="0">
              <a:buNone/>
            </a:pPr>
            <a:r>
              <a:rPr lang="en-US" sz="3100" dirty="0" smtClean="0">
                <a:latin typeface="Calibri" pitchFamily="34" charset="0"/>
                <a:sym typeface="Symbol"/>
              </a:rPr>
              <a:t>and</a:t>
            </a:r>
          </a:p>
          <a:p>
            <a:pPr marL="0" indent="0">
              <a:buNone/>
            </a:pPr>
            <a:r>
              <a:rPr lang="en-US" sz="3100" dirty="0" smtClean="0">
                <a:latin typeface="Calibri" pitchFamily="34" charset="0"/>
                <a:sym typeface="Symbol"/>
              </a:rPr>
              <a:t> </a:t>
            </a:r>
          </a:p>
          <a:p>
            <a:r>
              <a:rPr lang="en-US" sz="3100" dirty="0">
                <a:latin typeface="Calibri" pitchFamily="34" charset="0"/>
                <a:sym typeface="Symbol"/>
              </a:rPr>
              <a:t>Efficien</a:t>
            </a:r>
            <a:r>
              <a:rPr lang="en-US" sz="3100" dirty="0">
                <a:sym typeface="Symbol"/>
              </a:rPr>
              <a:t>t indexing (two-watch literal)</a:t>
            </a:r>
          </a:p>
          <a:p>
            <a:r>
              <a:rPr lang="en-US" sz="3100" dirty="0" smtClean="0">
                <a:latin typeface="Calibri" pitchFamily="34" charset="0"/>
                <a:sym typeface="Symbol"/>
              </a:rPr>
              <a:t>…</a:t>
            </a:r>
          </a:p>
          <a:p>
            <a:pPr marL="0" indent="0">
              <a:buNone/>
            </a:pPr>
            <a:endParaRPr lang="en-US" sz="3100" dirty="0">
              <a:sym typeface="Symbol"/>
            </a:endParaRPr>
          </a:p>
        </p:txBody>
      </p:sp>
    </p:spTree>
    <p:extLst>
      <p:ext uri="{BB962C8B-B14F-4D97-AF65-F5344CB8AC3E}">
        <p14:creationId xmlns:p14="http://schemas.microsoft.com/office/powerpoint/2010/main" val="61201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CDCL – </a:t>
            </a:r>
            <a:r>
              <a:rPr lang="en-US" sz="4400" dirty="0" smtClean="0">
                <a:sym typeface="Symbol"/>
              </a:rPr>
              <a:t>Conflict Directed Clause Learning</a:t>
            </a:r>
            <a:endParaRPr sz="4400"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762000" y="1536700"/>
            <a:ext cx="8382000" cy="428625"/>
          </a:xfrm>
        </p:spPr>
        <p:txBody>
          <a:bodyPr>
            <a:normAutofit fontScale="85000" lnSpcReduction="20000"/>
          </a:bodyPr>
          <a:lstStyle/>
          <a:p>
            <a:pPr>
              <a:buNone/>
            </a:pPr>
            <a:r>
              <a:rPr lang="en-US" sz="3100" dirty="0" smtClean="0">
                <a:solidFill>
                  <a:srgbClr val="FF0000"/>
                </a:solidFill>
                <a:latin typeface="Calibri" pitchFamily="34" charset="0"/>
                <a:sym typeface="Symbol"/>
              </a:rPr>
              <a:t>Lemma learning</a:t>
            </a:r>
          </a:p>
        </p:txBody>
      </p:sp>
      <p:sp>
        <p:nvSpPr>
          <p:cNvPr id="5" name="Rectangle 4"/>
          <p:cNvSpPr/>
          <p:nvPr/>
        </p:nvSpPr>
        <p:spPr>
          <a:xfrm>
            <a:off x="0" y="3387144"/>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a:t>
            </a:r>
            <a:r>
              <a:rPr lang="en-US" sz="2800" dirty="0">
                <a:solidFill>
                  <a:schemeClr val="bg1"/>
                </a:solidFill>
                <a:latin typeface="Calibri" pitchFamily="34" charset="0"/>
                <a:sym typeface="Symbol"/>
              </a:rPr>
              <a:t> </a:t>
            </a:r>
            <a:r>
              <a:rPr lang="en-US" sz="2800" dirty="0">
                <a:solidFill>
                  <a:srgbClr val="C00000"/>
                </a:solidFill>
                <a:latin typeface="Calibri" pitchFamily="34" charset="0"/>
                <a:sym typeface="Symbol"/>
              </a:rPr>
              <a:t>s</a:t>
            </a:r>
            <a:r>
              <a:rPr lang="en-US" sz="2800" dirty="0">
                <a:solidFill>
                  <a:schemeClr val="bg1">
                    <a:lumMod val="50000"/>
                  </a:schemeClr>
                </a:solidFill>
                <a:latin typeface="Calibri" pitchFamily="34" charset="0"/>
                <a:sym typeface="Symbol"/>
              </a:rPr>
              <a:t>,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76140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t,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a:t>
            </a:r>
            <a:r>
              <a:rPr lang="en-US" sz="2800" dirty="0" smtClean="0">
                <a:solidFill>
                  <a:srgbClr val="FF0000"/>
                </a:solidFill>
                <a:latin typeface="Calibri" pitchFamily="34" charset="0"/>
                <a:sym typeface="Symbol"/>
              </a:rPr>
              <a:t>q, s</a:t>
            </a:r>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a:t>
            </a:r>
            <a:r>
              <a:rPr lang="en-US" sz="2800" dirty="0" smtClean="0">
                <a:solidFill>
                  <a:schemeClr val="bg1">
                    <a:lumMod val="50000"/>
                  </a:schemeClr>
                </a:solidFill>
                <a:latin typeface="Calibri" pitchFamily="34" charset="0"/>
                <a:sym typeface="Symbol"/>
              </a:rPr>
              <a:t>  p  q, q  s, </a:t>
            </a:r>
            <a:r>
              <a:rPr lang="en-US" sz="2800" dirty="0" smtClean="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9" name="Down Arrow 8"/>
          <p:cNvSpPr/>
          <p:nvPr/>
        </p:nvSpPr>
        <p:spPr bwMode="auto">
          <a:xfrm>
            <a:off x="2088738" y="4029439"/>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0" y="4677745"/>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a:t>
            </a:r>
            <a:r>
              <a:rPr lang="en-US" sz="2800" dirty="0">
                <a:solidFill>
                  <a:srgbClr val="C00000"/>
                </a:solidFill>
                <a:latin typeface="Calibri" pitchFamily="34" charset="0"/>
                <a:sym typeface="Symbol"/>
              </a:rPr>
              <a:t>q</a:t>
            </a:r>
            <a:r>
              <a:rPr lang="en-US" sz="2800" dirty="0">
                <a:solidFill>
                  <a:schemeClr val="bg1">
                    <a:lumMod val="50000"/>
                  </a:schemeClr>
                </a:solidFill>
                <a:latin typeface="Calibri" pitchFamily="34" charset="0"/>
                <a:sym typeface="Symbol"/>
              </a:rPr>
              <a:t>,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a:t>
            </a:r>
            <a:r>
              <a:rPr lang="en-US" sz="2800" dirty="0" smtClean="0">
                <a:solidFill>
                  <a:srgbClr val="FF0000"/>
                </a:solidFill>
                <a:latin typeface="Calibri" pitchFamily="34" charset="0"/>
                <a:sym typeface="Symbol"/>
              </a:rPr>
              <a:t>q</a:t>
            </a:r>
            <a:endParaRPr lang="en-US" sz="2800" dirty="0">
              <a:solidFill>
                <a:srgbClr val="FF0000"/>
              </a:solidFill>
              <a:latin typeface="Calibri" pitchFamily="34" charset="0"/>
              <a:sym typeface="Symbol"/>
            </a:endParaRPr>
          </a:p>
          <a:p>
            <a:pPr lvl="1">
              <a:buNone/>
            </a:pPr>
            <a:endParaRPr lang="en-US" sz="2800" dirty="0" smtClean="0">
              <a:solidFill>
                <a:schemeClr val="bg1"/>
              </a:solidFill>
              <a:latin typeface="Calibri" pitchFamily="34" charset="0"/>
              <a:sym typeface="Symbol"/>
            </a:endParaRPr>
          </a:p>
        </p:txBody>
      </p:sp>
      <p:sp>
        <p:nvSpPr>
          <p:cNvPr id="11" name="Rectangle 10"/>
          <p:cNvSpPr/>
          <p:nvPr/>
        </p:nvSpPr>
        <p:spPr>
          <a:xfrm>
            <a:off x="0" y="5710228"/>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t</a:t>
            </a:r>
          </a:p>
          <a:p>
            <a:pPr lvl="1">
              <a:buNone/>
            </a:pPr>
            <a:endParaRPr lang="en-US" sz="2800" dirty="0" smtClean="0">
              <a:solidFill>
                <a:schemeClr val="bg1"/>
              </a:solidFill>
              <a:latin typeface="Calibri" pitchFamily="34" charset="0"/>
              <a:sym typeface="Symbol"/>
            </a:endParaRPr>
          </a:p>
        </p:txBody>
      </p:sp>
      <p:sp>
        <p:nvSpPr>
          <p:cNvPr id="12" name="Down Arrow 11"/>
          <p:cNvSpPr/>
          <p:nvPr/>
        </p:nvSpPr>
        <p:spPr bwMode="auto">
          <a:xfrm>
            <a:off x="2088738" y="5130111"/>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5544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11"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15516" y="4834553"/>
            <a:ext cx="8388932" cy="95664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215516" y="3462953"/>
            <a:ext cx="8388932" cy="13376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 name="Rounded Rectangle 2"/>
          <p:cNvSpPr/>
          <p:nvPr/>
        </p:nvSpPr>
        <p:spPr bwMode="auto">
          <a:xfrm>
            <a:off x="215516" y="2024844"/>
            <a:ext cx="8388932" cy="14041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idx="4294967295"/>
          </p:nvPr>
        </p:nvSpPr>
        <p:spPr>
          <a:xfrm>
            <a:off x="0" y="325438"/>
            <a:ext cx="8382000" cy="665162"/>
          </a:xfrm>
        </p:spPr>
        <p:txBody>
          <a:bodyPr>
            <a:normAutofit fontScale="90000"/>
          </a:bodyPr>
          <a:lstStyle/>
          <a:p>
            <a:r>
              <a:rPr lang="en-US" sz="4800" dirty="0" smtClean="0"/>
              <a:t>Core Engine in Z3: </a:t>
            </a:r>
            <a:br>
              <a:rPr lang="en-US" sz="4800" dirty="0" smtClean="0"/>
            </a:br>
            <a:r>
              <a:rPr lang="en-US" sz="4800" dirty="0" smtClean="0"/>
              <a:t>Modern DPLL/CDCL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𝜖</m:t>
                              </m:r>
                              <m:r>
                                <a:rPr lang="en-US" b="0" i="1" smtClean="0">
                                  <a:solidFill>
                                    <a:schemeClr val="tx1"/>
                                  </a:solidFill>
                                  <a:latin typeface="Cambria Math"/>
                                </a:rPr>
                                <m:t>| </m:t>
                              </m:r>
                              <m:r>
                                <a:rPr lang="en-US" b="0" i="1" smtClean="0">
                                  <a:solidFill>
                                    <a:schemeClr val="tx1"/>
                                  </a:solidFill>
                                  <a:latin typeface="Cambria Math"/>
                                </a:rPr>
                                <m:t>𝐹</m:t>
                              </m:r>
                            </m:oMath>
                          </a14:m>
                          <a:r>
                            <a:rPr lang="en-US" dirty="0" smtClean="0">
                              <a:solidFill>
                                <a:schemeClr val="tx1"/>
                              </a:solidFill>
                            </a:rPr>
                            <a:t> </a:t>
                          </a:r>
                          <a:endParaRPr lang="en-US" dirty="0" err="1" smtClean="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 </m:t>
                              </m:r>
                              <m:r>
                                <a:rPr lang="en-US" b="0" i="1" smtClean="0">
                                  <a:solidFill>
                                    <a:schemeClr val="tx1"/>
                                  </a:solidFill>
                                  <a:latin typeface="Cambria Math"/>
                                </a:rPr>
                                <m:t>𝑠𝑒𝑡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𝑐𝑙𝑎𝑢𝑠𝑒𝑠</m:t>
                              </m:r>
                            </m:oMath>
                          </a14:m>
                          <a:r>
                            <a:rPr lang="en-US" dirty="0" smtClean="0">
                              <a:solidFill>
                                <a:schemeClr val="tx1"/>
                              </a:solidFill>
                            </a:rPr>
                            <a:t> </a:t>
                          </a:r>
                          <a:endParaRPr lang="en-US" dirty="0">
                            <a:solidFill>
                              <a:schemeClr val="tx1"/>
                            </a:solidFill>
                          </a:endParaRPr>
                        </a:p>
                      </a:txBody>
                      <a:tcPr/>
                    </a:tc>
                    <a:extLst>
                      <a:ext uri="{0D108BD9-81ED-4DB2-BD59-A6C34878D82A}">
                        <a16:rowId xmlns:a16="http://schemas.microsoft.com/office/drawing/2014/main" val="10000"/>
                      </a:ext>
                    </a:extLst>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pPr algn="l"/>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ℓ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ℓ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𝑢𝑛𝑎𝑠𝑠𝑖𝑔𝑛𝑒𝑑</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extLst>
                      <a:ext uri="{0D108BD9-81ED-4DB2-BD59-A6C34878D82A}">
                        <a16:rowId xmlns:a16="http://schemas.microsoft.com/office/drawing/2014/main" val="10001"/>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p>
                      </a:txBody>
                      <a:tcPr/>
                    </a:tc>
                    <a:extLst>
                      <a:ext uri="{0D108BD9-81ED-4DB2-BD59-A6C34878D82A}">
                        <a16:rowId xmlns:a16="http://schemas.microsoft.com/office/drawing/2014/main" val="10002"/>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𝑡𝑟𝑢𝑒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oMath>
                          </a14:m>
                          <a:r>
                            <a:rPr lang="en-US" b="0" i="1" dirty="0" smtClean="0">
                              <a:solidFill>
                                <a:schemeClr val="tx1"/>
                              </a:solidFill>
                              <a:latin typeface="Cambria Math"/>
                            </a:rPr>
                            <a:t> </a:t>
                          </a:r>
                          <a:endParaRPr lang="en-US" dirty="0" err="1" smtClean="0">
                            <a:solidFill>
                              <a:schemeClr val="tx1"/>
                            </a:solidFill>
                          </a:endParaRPr>
                        </a:p>
                      </a:txBody>
                      <a:tcPr/>
                    </a:tc>
                    <a:extLst>
                      <a:ext uri="{0D108BD9-81ED-4DB2-BD59-A6C34878D82A}">
                        <a16:rowId xmlns:a16="http://schemas.microsoft.com/office/drawing/2014/main" val="10003"/>
                      </a:ext>
                    </a:extLst>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extLst>
                      <a:ext uri="{0D108BD9-81ED-4DB2-BD59-A6C34878D82A}">
                        <a16:rowId xmlns:a16="http://schemas.microsoft.com/office/drawing/2014/main" val="10004"/>
                      </a:ext>
                    </a:extLst>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extLst>
                      <a:ext uri="{0D108BD9-81ED-4DB2-BD59-A6C34878D82A}">
                        <a16:rowId xmlns:a16="http://schemas.microsoft.com/office/drawing/2014/main" val="10005"/>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𝑈𝑛𝑠𝑎𝑡</m:t>
                              </m:r>
                            </m:oMath>
                          </a14:m>
                          <a:r>
                            <a:rPr lang="en-US" dirty="0" smtClean="0">
                              <a:solidFill>
                                <a:schemeClr val="tx1"/>
                              </a:solidFill>
                            </a:rPr>
                            <a:t> </a:t>
                          </a:r>
                          <a:endParaRPr lang="en-US" dirty="0">
                            <a:solidFill>
                              <a:schemeClr val="tx1"/>
                            </a:solidFill>
                          </a:endParaRPr>
                        </a:p>
                      </a:txBody>
                      <a:tcPr/>
                    </a:tc>
                    <a:tc>
                      <a:txBody>
                        <a:bodyPr/>
                        <a:lstStyle/>
                        <a:p>
                          <a:endParaRPr lang="en-US" dirty="0" smtClean="0">
                            <a:solidFill>
                              <a:schemeClr val="tx1"/>
                            </a:solidFill>
                          </a:endParaRPr>
                        </a:p>
                      </a:txBody>
                      <a:tcPr/>
                    </a:tc>
                    <a:extLst>
                      <a:ext uri="{0D108BD9-81ED-4DB2-BD59-A6C34878D82A}">
                        <a16:rowId xmlns:a16="http://schemas.microsoft.com/office/drawing/2014/main" val="10006"/>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r>
                            <a:rPr lang="en-US" b="0" dirty="0" smtClean="0">
                              <a:solidFill>
                                <a:schemeClr val="tx1"/>
                              </a:solidFill>
                            </a:rPr>
                            <a: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𝐶</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¬ℓ∈</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oMath>
                          </a14:m>
                          <a:endParaRPr lang="en-US" i="1" dirty="0" smtClean="0">
                            <a:solidFill>
                              <a:schemeClr val="tx1"/>
                            </a:solidFill>
                          </a:endParaRPr>
                        </a:p>
                      </a:txBody>
                      <a:tcPr/>
                    </a:tc>
                    <a:extLst>
                      <a:ext uri="{0D108BD9-81ED-4DB2-BD59-A6C34878D82A}">
                        <a16:rowId xmlns:a16="http://schemas.microsoft.com/office/drawing/2014/main" val="10007"/>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𝐶</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oMath>
                          </a14:m>
                          <a:r>
                            <a:rPr lang="en-US" dirty="0" smtClean="0">
                              <a:solidFill>
                                <a:schemeClr val="tx1"/>
                              </a:solidFill>
                            </a:rPr>
                            <a:t> </a:t>
                          </a:r>
                        </a:p>
                      </a:txBody>
                      <a:tcPr/>
                    </a:tc>
                    <a:extLst>
                      <a:ext uri="{0D108BD9-81ED-4DB2-BD59-A6C34878D82A}">
                        <a16:rowId xmlns:a16="http://schemas.microsoft.com/office/drawing/2014/main" val="10008"/>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𝐶</m:t>
                                  </m:r>
                                  <m:r>
                                    <a:rPr lang="en-US" b="0" i="1" smtClean="0">
                                      <a:solidFill>
                                        <a:schemeClr val="tx1"/>
                                      </a:solidFill>
                                      <a:latin typeface="Cambria Math"/>
                                    </a:rPr>
                                    <m:t>⟹</m:t>
                                  </m:r>
                                  <m:r>
                                    <a:rPr lang="en-US" b="0" i="1" smtClean="0">
                                      <a:solidFill>
                                        <a:schemeClr val="tx1"/>
                                      </a:solidFill>
                                      <a:latin typeface="Cambria Math" panose="02040503050406030204" pitchFamily="18" charset="0"/>
                                    </a:rPr>
                                    <m:t>𝑀</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oMath>
                          </a14:m>
                          <a:r>
                            <a:rPr lang="en-US" dirty="0" smtClean="0">
                              <a:solidFill>
                                <a:schemeClr val="tx1"/>
                              </a:solidFill>
                            </a:rPr>
                            <a:t>is a learned clause</a:t>
                          </a:r>
                        </a:p>
                      </a:txBody>
                      <a:tcPr/>
                    </a:tc>
                    <a:extLst>
                      <a:ext uri="{0D108BD9-81ED-4DB2-BD59-A6C34878D82A}">
                        <a16:rowId xmlns:a16="http://schemas.microsoft.com/office/drawing/2014/main" val="10009"/>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𝜖</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extLst>
                      <a:ext uri="{0D108BD9-81ED-4DB2-BD59-A6C34878D82A}">
                        <a16:rowId xmlns:a16="http://schemas.microsoft.com/office/drawing/2014/main" val="10010"/>
                      </a:ext>
                    </a:extLst>
                  </a:tr>
                </a:tbl>
              </a:graphicData>
            </a:graphic>
          </p:graphicFrame>
        </mc:Choice>
        <mc:Fallback xmlns="">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endParaRPr lang="en-US"/>
                        </a:p>
                      </a:txBody>
                      <a:tcPr>
                        <a:blipFill rotWithShape="0">
                          <a:blip r:embed="rId3"/>
                          <a:stretch>
                            <a:fillRect l="-38969" t="-6329" r="-70370" b="-1016456"/>
                          </a:stretch>
                        </a:blipFill>
                      </a:tcPr>
                    </a:tc>
                    <a:tc>
                      <a:txBody>
                        <a:bodyPr/>
                        <a:lstStyle/>
                        <a:p>
                          <a:endParaRPr lang="en-US"/>
                        </a:p>
                      </a:txBody>
                      <a:tcPr>
                        <a:blipFill rotWithShape="0">
                          <a:blip r:embed="rId3"/>
                          <a:stretch>
                            <a:fillRect l="-197483" t="-6329" b="-1016456"/>
                          </a:stretch>
                        </a:blipFill>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endParaRPr lang="en-US"/>
                        </a:p>
                      </a:txBody>
                      <a:tcPr>
                        <a:blipFill rotWithShape="0">
                          <a:blip r:embed="rId3"/>
                          <a:stretch>
                            <a:fillRect l="-38969" t="-107692" r="-70370" b="-929487"/>
                          </a:stretch>
                        </a:blipFill>
                      </a:tcPr>
                    </a:tc>
                    <a:tc>
                      <a:txBody>
                        <a:bodyPr/>
                        <a:lstStyle/>
                        <a:p>
                          <a:endParaRPr lang="en-US"/>
                        </a:p>
                      </a:txBody>
                      <a:tcPr>
                        <a:blipFill rotWithShape="0">
                          <a:blip r:embed="rId3"/>
                          <a:stretch>
                            <a:fillRect l="-197483" t="-107692" b="-929487"/>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endParaRPr lang="en-US"/>
                        </a:p>
                      </a:txBody>
                      <a:tcPr>
                        <a:blipFill rotWithShape="0">
                          <a:blip r:embed="rId3"/>
                          <a:stretch>
                            <a:fillRect l="-38969" t="-190588" r="-70370" b="-752941"/>
                          </a:stretch>
                        </a:blipFill>
                      </a:tcPr>
                    </a:tc>
                    <a:tc>
                      <a:txBody>
                        <a:bodyPr/>
                        <a:lstStyle/>
                        <a:p>
                          <a:endParaRPr lang="en-US"/>
                        </a:p>
                      </a:txBody>
                      <a:tcPr>
                        <a:blipFill rotWithShape="0">
                          <a:blip r:embed="rId3"/>
                          <a:stretch>
                            <a:fillRect l="-197483" t="-190588" b="-752941"/>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endParaRPr lang="en-US"/>
                        </a:p>
                      </a:txBody>
                      <a:tcPr>
                        <a:blipFill rotWithShape="0">
                          <a:blip r:embed="rId3"/>
                          <a:stretch>
                            <a:fillRect l="-38969" t="-290588" r="-70370" b="-652941"/>
                          </a:stretch>
                        </a:blipFill>
                      </a:tcPr>
                    </a:tc>
                    <a:tc>
                      <a:txBody>
                        <a:bodyPr/>
                        <a:lstStyle/>
                        <a:p>
                          <a:endParaRPr lang="en-US"/>
                        </a:p>
                      </a:txBody>
                      <a:tcPr>
                        <a:blipFill rotWithShape="0">
                          <a:blip r:embed="rId3"/>
                          <a:stretch>
                            <a:fillRect l="-197483" t="-290588" b="-65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endParaRPr lang="en-US"/>
                        </a:p>
                      </a:txBody>
                      <a:tcPr>
                        <a:blipFill rotWithShape="0">
                          <a:blip r:embed="rId3"/>
                          <a:stretch>
                            <a:fillRect l="-38969" t="-420253" r="-70370" b="-602532"/>
                          </a:stretch>
                        </a:blipFill>
                      </a:tcPr>
                    </a:tc>
                    <a:tc>
                      <a:txBody>
                        <a:bodyPr/>
                        <a:lstStyle/>
                        <a:p>
                          <a:endParaRPr lang="en-US"/>
                        </a:p>
                      </a:txBody>
                      <a:tcPr>
                        <a:blipFill rotWithShape="0">
                          <a:blip r:embed="rId3"/>
                          <a:stretch>
                            <a:fillRect l="-197483" t="-420253" b="-602532"/>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endParaRPr lang="en-US"/>
                        </a:p>
                      </a:txBody>
                      <a:tcPr>
                        <a:blipFill rotWithShape="0">
                          <a:blip r:embed="rId3"/>
                          <a:stretch>
                            <a:fillRect l="-38969" t="-526923" r="-70370" b="-510256"/>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endParaRPr lang="en-US"/>
                        </a:p>
                      </a:txBody>
                      <a:tcPr>
                        <a:blipFill rotWithShape="0">
                          <a:blip r:embed="rId3"/>
                          <a:stretch>
                            <a:fillRect l="-38969" t="-611250" r="-70370" b="-397500"/>
                          </a:stretch>
                        </a:blipFill>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endParaRPr lang="en-US"/>
                        </a:p>
                      </a:txBody>
                      <a:tcPr>
                        <a:blipFill rotWithShape="0">
                          <a:blip r:embed="rId3"/>
                          <a:stretch>
                            <a:fillRect l="-38969" t="-720253" r="-70370" b="-302532"/>
                          </a:stretch>
                        </a:blipFill>
                      </a:tcPr>
                    </a:tc>
                    <a:tc>
                      <a:txBody>
                        <a:bodyPr/>
                        <a:lstStyle/>
                        <a:p>
                          <a:endParaRPr lang="en-US"/>
                        </a:p>
                      </a:txBody>
                      <a:tcPr>
                        <a:blipFill rotWithShape="0">
                          <a:blip r:embed="rId3"/>
                          <a:stretch>
                            <a:fillRect l="-197483" t="-720253"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endParaRPr lang="en-US"/>
                        </a:p>
                      </a:txBody>
                      <a:tcPr>
                        <a:blipFill rotWithShape="0">
                          <a:blip r:embed="rId3"/>
                          <a:stretch>
                            <a:fillRect l="-38969" t="-810000" r="-70370" b="-198750"/>
                          </a:stretch>
                        </a:blipFill>
                      </a:tcPr>
                    </a:tc>
                    <a:tc>
                      <a:txBody>
                        <a:bodyPr/>
                        <a:lstStyle/>
                        <a:p>
                          <a:endParaRPr lang="en-US"/>
                        </a:p>
                      </a:txBody>
                      <a:tcPr>
                        <a:blipFill rotWithShape="0">
                          <a:blip r:embed="rId3"/>
                          <a:stretch>
                            <a:fillRect l="-197483" t="-810000" b="-198750"/>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endParaRPr lang="en-US"/>
                        </a:p>
                      </a:txBody>
                      <a:tcPr>
                        <a:blipFill rotWithShape="0">
                          <a:blip r:embed="rId3"/>
                          <a:stretch>
                            <a:fillRect l="-38969" t="-921519" r="-70370" b="-101266"/>
                          </a:stretch>
                        </a:blipFill>
                      </a:tcPr>
                    </a:tc>
                    <a:tc>
                      <a:txBody>
                        <a:bodyPr/>
                        <a:lstStyle/>
                        <a:p>
                          <a:endParaRPr lang="en-US"/>
                        </a:p>
                      </a:txBody>
                      <a:tcPr>
                        <a:blipFill rotWithShape="0">
                          <a:blip r:embed="rId3"/>
                          <a:stretch>
                            <a:fillRect l="-197483" t="-921519"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endParaRPr lang="en-US"/>
                        </a:p>
                      </a:txBody>
                      <a:tcPr>
                        <a:blipFill rotWithShape="0">
                          <a:blip r:embed="rId3"/>
                          <a:stretch>
                            <a:fillRect l="-38969" t="-100875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Fallback>
      </mc:AlternateContent>
      <p:sp>
        <p:nvSpPr>
          <p:cNvPr id="4" name="TextBox 3"/>
          <p:cNvSpPr txBox="1"/>
          <p:nvPr/>
        </p:nvSpPr>
        <p:spPr>
          <a:xfrm>
            <a:off x="4038601" y="6400800"/>
            <a:ext cx="5105400" cy="369332"/>
          </a:xfrm>
          <a:prstGeom prst="rect">
            <a:avLst/>
          </a:prstGeom>
          <a:noFill/>
        </p:spPr>
        <p:txBody>
          <a:bodyPr wrap="square" rtlCol="0">
            <a:spAutoFit/>
          </a:bodyPr>
          <a:lstStyle/>
          <a:p>
            <a:r>
              <a:rPr lang="en-US" dirty="0" smtClean="0">
                <a:solidFill>
                  <a:srgbClr val="0B891A"/>
                </a:solidFill>
              </a:rPr>
              <a:t>[</a:t>
            </a:r>
            <a:r>
              <a:rPr lang="en-US" dirty="0" err="1" smtClean="0">
                <a:solidFill>
                  <a:srgbClr val="0B891A"/>
                </a:solidFill>
              </a:rPr>
              <a:t>Nieuwenhuis</a:t>
            </a:r>
            <a:r>
              <a:rPr lang="en-US" dirty="0">
                <a:solidFill>
                  <a:srgbClr val="0B891A"/>
                </a:solidFill>
              </a:rPr>
              <a:t>, </a:t>
            </a:r>
            <a:r>
              <a:rPr lang="en-US" dirty="0" err="1" smtClean="0">
                <a:solidFill>
                  <a:srgbClr val="0B891A"/>
                </a:solidFill>
              </a:rPr>
              <a:t>Oliveras</a:t>
            </a:r>
            <a:r>
              <a:rPr lang="en-US" dirty="0">
                <a:solidFill>
                  <a:srgbClr val="0B891A"/>
                </a:solidFill>
              </a:rPr>
              <a:t>, </a:t>
            </a:r>
            <a:r>
              <a:rPr lang="en-US" dirty="0" err="1" smtClean="0">
                <a:solidFill>
                  <a:srgbClr val="0B891A"/>
                </a:solidFill>
              </a:rPr>
              <a:t>Tinelli</a:t>
            </a:r>
            <a:r>
              <a:rPr lang="en-US" dirty="0" smtClean="0">
                <a:solidFill>
                  <a:srgbClr val="0B891A"/>
                </a:solidFill>
              </a:rPr>
              <a:t> J.ACM 06] </a:t>
            </a:r>
            <a:r>
              <a:rPr lang="en-US" dirty="0" smtClean="0">
                <a:solidFill>
                  <a:srgbClr val="0070C0"/>
                </a:solidFill>
              </a:rPr>
              <a:t>customized</a:t>
            </a:r>
          </a:p>
        </p:txBody>
      </p:sp>
      <p:sp>
        <p:nvSpPr>
          <p:cNvPr id="5" name="TextBox 4"/>
          <p:cNvSpPr txBox="1"/>
          <p:nvPr/>
        </p:nvSpPr>
        <p:spPr>
          <a:xfrm rot="2237366">
            <a:off x="7975477" y="2042111"/>
            <a:ext cx="813043" cy="369332"/>
          </a:xfrm>
          <a:prstGeom prst="rect">
            <a:avLst/>
          </a:prstGeom>
          <a:solidFill>
            <a:srgbClr val="FFCCCC"/>
          </a:solidFill>
          <a:ln>
            <a:solidFill>
              <a:schemeClr val="tx1"/>
            </a:solidFill>
          </a:ln>
          <a:effectLst/>
        </p:spPr>
        <p:txBody>
          <a:bodyPr wrap="none" rtlCol="0">
            <a:spAutoFit/>
          </a:bodyPr>
          <a:lstStyle/>
          <a:p>
            <a:r>
              <a:rPr lang="en-US" dirty="0" smtClean="0">
                <a:solidFill>
                  <a:prstClr val="black"/>
                </a:solidFill>
              </a:rPr>
              <a:t>Model</a:t>
            </a:r>
            <a:endParaRPr lang="en-US" dirty="0">
              <a:solidFill>
                <a:prstClr val="black"/>
              </a:solidFill>
            </a:endParaRPr>
          </a:p>
        </p:txBody>
      </p:sp>
      <p:sp>
        <p:nvSpPr>
          <p:cNvPr id="9" name="TextBox 8"/>
          <p:cNvSpPr txBox="1"/>
          <p:nvPr/>
        </p:nvSpPr>
        <p:spPr>
          <a:xfrm rot="2237366">
            <a:off x="8066457" y="3484036"/>
            <a:ext cx="736099" cy="369332"/>
          </a:xfrm>
          <a:prstGeom prst="rect">
            <a:avLst/>
          </a:prstGeom>
          <a:solidFill>
            <a:schemeClr val="accent5">
              <a:lumMod val="40000"/>
              <a:lumOff val="60000"/>
            </a:schemeClr>
          </a:solidFill>
          <a:ln>
            <a:solidFill>
              <a:schemeClr val="tx1"/>
            </a:solidFill>
          </a:ln>
          <a:effectLst/>
        </p:spPr>
        <p:txBody>
          <a:bodyPr wrap="none" rtlCol="0">
            <a:spAutoFit/>
          </a:bodyPr>
          <a:lstStyle/>
          <a:p>
            <a:r>
              <a:rPr lang="en-US" dirty="0" smtClean="0">
                <a:solidFill>
                  <a:prstClr val="black"/>
                </a:solidFill>
              </a:rPr>
              <a:t>Proof</a:t>
            </a:r>
            <a:endParaRPr lang="en-US" dirty="0">
              <a:solidFill>
                <a:prstClr val="black"/>
              </a:solidFill>
            </a:endParaRPr>
          </a:p>
        </p:txBody>
      </p:sp>
      <p:sp>
        <p:nvSpPr>
          <p:cNvPr id="10" name="TextBox 9"/>
          <p:cNvSpPr txBox="1"/>
          <p:nvPr/>
        </p:nvSpPr>
        <p:spPr>
          <a:xfrm rot="2237366">
            <a:off x="7837903" y="4434876"/>
            <a:ext cx="1274708" cy="646331"/>
          </a:xfrm>
          <a:prstGeom prst="rect">
            <a:avLst/>
          </a:prstGeom>
          <a:solidFill>
            <a:schemeClr val="accent3">
              <a:lumMod val="40000"/>
              <a:lumOff val="60000"/>
            </a:schemeClr>
          </a:solidFill>
          <a:ln>
            <a:solidFill>
              <a:schemeClr val="tx1"/>
            </a:solidFill>
          </a:ln>
          <a:effectLst/>
        </p:spPr>
        <p:txBody>
          <a:bodyPr wrap="none" rtlCol="0">
            <a:spAutoFit/>
          </a:bodyPr>
          <a:lstStyle/>
          <a:p>
            <a:r>
              <a:rPr lang="en-US" dirty="0" smtClean="0">
                <a:solidFill>
                  <a:prstClr val="black"/>
                </a:solidFill>
              </a:rPr>
              <a:t>Conflict</a:t>
            </a:r>
          </a:p>
          <a:p>
            <a:r>
              <a:rPr lang="en-US" dirty="0" smtClean="0">
                <a:solidFill>
                  <a:prstClr val="black"/>
                </a:solidFill>
              </a:rPr>
              <a:t>Resolution</a:t>
            </a:r>
            <a:endParaRPr lang="en-US" dirty="0">
              <a:solidFill>
                <a:prstClr val="black"/>
              </a:solidFill>
            </a:endParaRPr>
          </a:p>
        </p:txBody>
      </p:sp>
      <p:sp>
        <p:nvSpPr>
          <p:cNvPr id="13" name="Rounded Rectangular Callout 12"/>
          <p:cNvSpPr/>
          <p:nvPr/>
        </p:nvSpPr>
        <p:spPr bwMode="auto">
          <a:xfrm>
            <a:off x="5875042" y="1196752"/>
            <a:ext cx="3356181" cy="2412268"/>
          </a:xfrm>
          <a:prstGeom prst="wedgeRoundRect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“It took me a year to understand the Mini-SAT FUIP code”</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Mate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Soos</a:t>
            </a:r>
            <a:r>
              <a:rPr lang="en-US" sz="2000" kern="0" dirty="0" smtClean="0">
                <a:solidFill>
                  <a:srgbClr val="FFFFFF"/>
                </a:solidFill>
                <a:effectLst>
                  <a:outerShdw blurRad="38100" dist="38100" dir="2700000" algn="tl">
                    <a:srgbClr val="000000">
                      <a:alpha val="43137"/>
                    </a:srgbClr>
                  </a:outerShdw>
                </a:effectLst>
                <a:latin typeface="Segoe" pitchFamily="34" charset="0"/>
              </a:rPr>
              <a:t> to </a:t>
            </a:r>
          </a:p>
          <a:p>
            <a:pPr defTabSz="1096963" fontAlgn="base">
              <a:spcBef>
                <a:spcPct val="0"/>
              </a:spcBef>
              <a:spcAft>
                <a:spcPct val="0"/>
              </a:spcAft>
            </a:pPr>
            <a:r>
              <a:rPr lang="en-US" sz="2000" kern="0" dirty="0" err="1" smtClean="0">
                <a:solidFill>
                  <a:srgbClr val="FFFFFF"/>
                </a:solidFill>
                <a:effectLst>
                  <a:outerShdw blurRad="38100" dist="38100" dir="2700000" algn="tl">
                    <a:srgbClr val="000000">
                      <a:alpha val="43137"/>
                    </a:srgbClr>
                  </a:outerShdw>
                </a:effectLst>
                <a:latin typeface="Segoe" pitchFamily="34" charset="0"/>
              </a:rPr>
              <a:t>Niklas</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Sörenson</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over ice-cream in Trento  </a:t>
            </a:r>
          </a:p>
        </p:txBody>
      </p:sp>
      <p:sp>
        <p:nvSpPr>
          <p:cNvPr id="6" name="Cloud Callout 5"/>
          <p:cNvSpPr/>
          <p:nvPr/>
        </p:nvSpPr>
        <p:spPr>
          <a:xfrm>
            <a:off x="-609600" y="3886200"/>
            <a:ext cx="3899284" cy="218218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We will </a:t>
            </a:r>
            <a:r>
              <a:rPr lang="en-US" b="1" dirty="0" smtClean="0">
                <a:solidFill>
                  <a:srgbClr val="FF0000"/>
                </a:solidFill>
              </a:rPr>
              <a:t>now</a:t>
            </a:r>
            <a:r>
              <a:rPr lang="en-US" dirty="0" smtClean="0">
                <a:solidFill>
                  <a:srgbClr val="FF0000"/>
                </a:solidFill>
              </a:rPr>
              <a:t> </a:t>
            </a:r>
            <a:r>
              <a:rPr lang="en-US" dirty="0" smtClean="0">
                <a:solidFill>
                  <a:prstClr val="black"/>
                </a:solidFill>
              </a:rPr>
              <a:t>motivate the CDCL algorithm</a:t>
            </a:r>
          </a:p>
          <a:p>
            <a:pPr algn="ctr"/>
            <a:r>
              <a:rPr lang="en-US" dirty="0">
                <a:solidFill>
                  <a:prstClr val="black"/>
                </a:solidFill>
              </a:rPr>
              <a:t>a</a:t>
            </a:r>
            <a:r>
              <a:rPr lang="en-US" dirty="0" smtClean="0">
                <a:solidFill>
                  <a:prstClr val="black"/>
                </a:solidFill>
              </a:rPr>
              <a:t>s a cooperative procedure between model and proof search</a:t>
            </a:r>
            <a:endParaRPr lang="en-US" dirty="0">
              <a:solidFill>
                <a:prstClr val="black"/>
              </a:solidFill>
            </a:endParaRPr>
          </a:p>
        </p:txBody>
      </p:sp>
    </p:spTree>
    <p:extLst>
      <p:ext uri="{BB962C8B-B14F-4D97-AF65-F5344CB8AC3E}">
        <p14:creationId xmlns:p14="http://schemas.microsoft.com/office/powerpoint/2010/main" val="329129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5" grpId="0" animBg="1"/>
      <p:bldP spid="9" grpId="0" animBg="1"/>
      <p:bldP spid="10" grpId="0" animBg="1"/>
      <p:bldP spid="1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41483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Farkas</a:t>
            </a:r>
            <a:r>
              <a:rPr lang="en-US" dirty="0" smtClean="0"/>
              <a:t> Lemma Dichotomy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01878" y="2057400"/>
                <a:ext cx="6769738" cy="3108543"/>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an </a:t>
                </a:r>
                <a14:m>
                  <m:oMath xmlns:m="http://schemas.openxmlformats.org/officeDocument/2006/math">
                    <m:r>
                      <a:rPr lang="en-US" sz="2800" i="1" dirty="0" smtClean="0">
                        <a:latin typeface="Cambria Math" panose="02040503050406030204" pitchFamily="18" charset="0"/>
                      </a:rPr>
                      <m:t>𝑥</m:t>
                    </m:r>
                  </m:oMath>
                </a14:m>
                <a:r>
                  <a:rPr lang="en-US" sz="2800" dirty="0" smtClean="0"/>
                  <a:t> such that:  </a:t>
                </a:r>
                <a14:m>
                  <m:oMath xmlns:m="http://schemas.openxmlformats.org/officeDocument/2006/math">
                    <m:r>
                      <a:rPr lang="en-US" sz="2800" i="1">
                        <a:latin typeface="Cambria Math" panose="02040503050406030204" pitchFamily="18" charset="0"/>
                      </a:rPr>
                      <m:t>𝐴𝑥</m:t>
                    </m:r>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≥0</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smtClean="0"/>
                  <a:t>There </a:t>
                </a:r>
                <a:r>
                  <a:rPr lang="en-US" sz="2800" dirty="0"/>
                  <a:t>is a </a:t>
                </a:r>
                <a14:m>
                  <m:oMath xmlns:m="http://schemas.openxmlformats.org/officeDocument/2006/math">
                    <m:r>
                      <a:rPr lang="en-US" sz="2800" i="1" dirty="0" smtClean="0">
                        <a:latin typeface="Cambria Math" panose="02040503050406030204" pitchFamily="18" charset="0"/>
                      </a:rPr>
                      <m:t>𝑦</m:t>
                    </m:r>
                  </m:oMath>
                </a14:m>
                <a:r>
                  <a:rPr lang="en-US" sz="2800" dirty="0"/>
                  <a:t> such that:  </a:t>
                </a:r>
                <a14:m>
                  <m:oMath xmlns:m="http://schemas.openxmlformats.org/officeDocument/2006/math">
                    <m:r>
                      <a:rPr lang="en-US" sz="2800" i="1">
                        <a:latin typeface="Cambria Math" panose="02040503050406030204" pitchFamily="18" charset="0"/>
                      </a:rPr>
                      <m:t>𝑦𝐴</m:t>
                    </m:r>
                    <m:r>
                      <a:rPr lang="en-US" sz="2800" i="1">
                        <a:latin typeface="Cambria Math" panose="02040503050406030204" pitchFamily="18" charset="0"/>
                      </a:rPr>
                      <m:t>≥0∧</m:t>
                    </m:r>
                    <m:r>
                      <a:rPr lang="en-US" sz="2800" i="1">
                        <a:latin typeface="Cambria Math" panose="02040503050406030204" pitchFamily="18" charset="0"/>
                      </a:rPr>
                      <m:t>𝑦𝑏</m:t>
                    </m:r>
                    <m:r>
                      <a:rPr lang="en-US" sz="2800" i="1">
                        <a:latin typeface="Cambria Math" panose="02040503050406030204" pitchFamily="18" charset="0"/>
                      </a:rPr>
                      <m:t>&lt;0</m:t>
                    </m:r>
                  </m:oMath>
                </a14:m>
                <a:endParaRPr lang="en-US" sz="2800" dirty="0" smtClean="0"/>
              </a:p>
              <a:p>
                <a:pPr marL="514350" indent="-514350">
                  <a:buFont typeface="+mj-lt"/>
                  <a:buAutoNum type="arabicPeriod"/>
                </a:pPr>
                <a:endParaRPr lang="en-US" sz="2800" dirty="0" smtClean="0"/>
              </a:p>
              <a:p>
                <a:r>
                  <a:rPr lang="en-US" sz="2800" dirty="0"/>
                  <a:t>For every matrix </a:t>
                </a:r>
                <a14:m>
                  <m:oMath xmlns:m="http://schemas.openxmlformats.org/officeDocument/2006/math">
                    <m:r>
                      <a:rPr lang="en-US" sz="2800" i="1" dirty="0" smtClean="0">
                        <a:latin typeface="Cambria Math" panose="02040503050406030204" pitchFamily="18" charset="0"/>
                      </a:rPr>
                      <m:t>𝐴</m:t>
                    </m:r>
                  </m:oMath>
                </a14:m>
                <a:r>
                  <a:rPr lang="en-US" sz="2800" i="1" dirty="0"/>
                  <a:t>, </a:t>
                </a:r>
                <a:r>
                  <a:rPr lang="en-US" sz="2800" dirty="0"/>
                  <a:t>vector </a:t>
                </a:r>
                <a14:m>
                  <m:oMath xmlns:m="http://schemas.openxmlformats.org/officeDocument/2006/math">
                    <m:r>
                      <a:rPr lang="en-US" sz="2800" i="1" dirty="0" smtClean="0">
                        <a:latin typeface="Cambria Math" panose="02040503050406030204" pitchFamily="18" charset="0"/>
                      </a:rPr>
                      <m:t>𝑏</m:t>
                    </m:r>
                  </m:oMath>
                </a14:m>
                <a:r>
                  <a:rPr lang="en-US" sz="2800" i="1" dirty="0"/>
                  <a:t> </a:t>
                </a:r>
                <a:r>
                  <a:rPr lang="en-US" sz="2800" dirty="0"/>
                  <a:t>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78" y="2057400"/>
                <a:ext cx="6769738" cy="3108543"/>
              </a:xfrm>
              <a:prstGeom prst="rect">
                <a:avLst/>
              </a:prstGeom>
              <a:blipFill rotWithShape="0">
                <a:blip r:embed="rId2"/>
                <a:stretch>
                  <a:fillRect l="-1890" r="-1260" b="-4715"/>
                </a:stretch>
              </a:blipFill>
            </p:spPr>
            <p:txBody>
              <a:bodyPr/>
              <a:lstStyle/>
              <a:p>
                <a:r>
                  <a:rPr lang="en-US">
                    <a:noFill/>
                  </a:rPr>
                  <a:t> </a:t>
                </a:r>
              </a:p>
            </p:txBody>
          </p:sp>
        </mc:Fallback>
      </mc:AlternateContent>
    </p:spTree>
    <p:extLst>
      <p:ext uri="{BB962C8B-B14F-4D97-AF65-F5344CB8AC3E}">
        <p14:creationId xmlns:p14="http://schemas.microsoft.com/office/powerpoint/2010/main" val="3671310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0" y="2286000"/>
                <a:ext cx="7827592" cy="3108543"/>
              </a:xfrm>
              <a:prstGeom prst="rect">
                <a:avLst/>
              </a:prstGeom>
              <a:noFill/>
            </p:spPr>
            <p:txBody>
              <a:bodyPr wrap="none" rtlCol="0">
                <a:spAutoFit/>
              </a:bodyPr>
              <a:lstStyle/>
              <a:p>
                <a:pPr marL="514350" indent="-514350">
                  <a:buFont typeface="+mj-lt"/>
                  <a:buAutoNum type="arabicPeriod"/>
                </a:pPr>
                <a:r>
                  <a:rPr lang="en-US" sz="2800" dirty="0" smtClean="0"/>
                  <a:t>There is a model </a:t>
                </a:r>
                <a:r>
                  <a:rPr lang="en-US" sz="2800" i="1" dirty="0" smtClean="0"/>
                  <a:t>M </a:t>
                </a:r>
                <a:r>
                  <a:rPr lang="en-US" sz="2800" dirty="0" smtClean="0"/>
                  <a:t>such that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a:t>There is a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r>
                      <a:rPr lang="en-US" sz="2800" b="0" i="1" smtClean="0">
                        <a:latin typeface="Cambria Math" panose="02040503050406030204" pitchFamily="18" charset="0"/>
                      </a:rPr>
                      <m:t>∅</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a:p>
                <a:r>
                  <a:rPr lang="en-US" sz="2800" dirty="0"/>
                  <a:t>For every formula </a:t>
                </a:r>
                <a:r>
                  <a:rPr lang="en-US" sz="2800" i="1" dirty="0"/>
                  <a:t>F </a:t>
                </a:r>
                <a:r>
                  <a:rPr lang="en-US" sz="2800" dirty="0"/>
                  <a:t>(set of clauses) 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0" y="2286000"/>
                <a:ext cx="7827592" cy="3108543"/>
              </a:xfrm>
              <a:prstGeom prst="rect">
                <a:avLst/>
              </a:prstGeom>
              <a:blipFill rotWithShape="0">
                <a:blip r:embed="rId2"/>
                <a:stretch>
                  <a:fillRect l="-1636" t="-2157" r="-467" b="-4706"/>
                </a:stretch>
              </a:blipFill>
            </p:spPr>
            <p:txBody>
              <a:bodyPr/>
              <a:lstStyle/>
              <a:p>
                <a:r>
                  <a:rPr lang="en-US">
                    <a:noFill/>
                  </a:rPr>
                  <a:t> </a:t>
                </a:r>
              </a:p>
            </p:txBody>
          </p:sp>
        </mc:Fallback>
      </mc:AlternateContent>
    </p:spTree>
    <p:extLst>
      <p:ext uri="{BB962C8B-B14F-4D97-AF65-F5344CB8AC3E}">
        <p14:creationId xmlns:p14="http://schemas.microsoft.com/office/powerpoint/2010/main" val="6098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828800"/>
                <a:ext cx="8326767" cy="3573158"/>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 </a:t>
                </a:r>
                <a14:m>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b="0" i="0" smtClean="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a:t>For every formula </a:t>
                </a:r>
                <a:r>
                  <a:rPr lang="en-US" sz="2800" i="1" dirty="0"/>
                  <a:t>F </a:t>
                </a:r>
                <a:r>
                  <a:rPr lang="en-US" sz="2800" dirty="0"/>
                  <a:t>(set of clauses) and partial model </a:t>
                </a:r>
                <a14:m>
                  <m:oMath xmlns:m="http://schemas.openxmlformats.org/officeDocument/2006/math">
                    <m:r>
                      <a:rPr lang="en-US" sz="2800" i="1" dirty="0" smtClean="0">
                        <a:latin typeface="Cambria Math" panose="02040503050406030204" pitchFamily="18" charset="0"/>
                      </a:rPr>
                      <m:t>𝑀</m:t>
                    </m:r>
                  </m:oMath>
                </a14:m>
                <a:endParaRPr lang="en-US" sz="2800" i="1" dirty="0"/>
              </a:p>
              <a:p>
                <a:r>
                  <a:rPr lang="en-US" sz="2800" dirty="0"/>
                  <a:t>it is the case that either (1) or (2) holds (and not both</a:t>
                </a:r>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828800"/>
                <a:ext cx="8326767" cy="3573158"/>
              </a:xfrm>
              <a:prstGeom prst="rect">
                <a:avLst/>
              </a:prstGeom>
              <a:blipFill rotWithShape="0">
                <a:blip r:embed="rId2"/>
                <a:stretch>
                  <a:fillRect l="-1537" b="-3925"/>
                </a:stretch>
              </a:blipFill>
            </p:spPr>
            <p:txBody>
              <a:bodyPr/>
              <a:lstStyle/>
              <a:p>
                <a:r>
                  <a:rPr lang="en-US">
                    <a:noFill/>
                  </a:rPr>
                  <a:t> </a:t>
                </a:r>
              </a:p>
            </p:txBody>
          </p:sp>
        </mc:Fallback>
      </mc:AlternateContent>
    </p:spTree>
    <p:extLst>
      <p:ext uri="{BB962C8B-B14F-4D97-AF65-F5344CB8AC3E}">
        <p14:creationId xmlns:p14="http://schemas.microsoft.com/office/powerpoint/2010/main" val="269898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752600"/>
                <a:ext cx="7904472" cy="4865819"/>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smtClean="0"/>
                  <a:t>Given </a:t>
                </a:r>
                <a14:m>
                  <m:oMath xmlns:m="http://schemas.openxmlformats.org/officeDocument/2006/math">
                    <m:r>
                      <a:rPr lang="en-US" sz="2800" i="1" dirty="0" smtClean="0">
                        <a:latin typeface="Cambria Math" panose="02040503050406030204" pitchFamily="18" charset="0"/>
                      </a:rPr>
                      <m:t>𝑀</m:t>
                    </m:r>
                  </m:oMath>
                </a14:m>
                <a:r>
                  <a:rPr lang="en-US" sz="2800" dirty="0" smtClean="0"/>
                  <a:t> can it be extended to </a:t>
                </a:r>
                <a14:m>
                  <m:oMath xmlns:m="http://schemas.openxmlformats.org/officeDocument/2006/math">
                    <m:r>
                      <a:rPr lang="en-US" sz="2800" i="1" dirty="0">
                        <a:latin typeface="Cambria Math" panose="02040503050406030204" pitchFamily="18" charset="0"/>
                      </a:rPr>
                      <m:t>𝑀</m:t>
                    </m:r>
                  </m:oMath>
                </a14:m>
                <a:r>
                  <a:rPr lang="en-US" sz="2800" i="1" dirty="0" smtClean="0"/>
                  <a:t>’ </a:t>
                </a:r>
                <a:r>
                  <a:rPr lang="en-US" sz="2800" dirty="0" smtClean="0"/>
                  <a:t>to satisfy (1)?</a:t>
                </a:r>
              </a:p>
              <a:p>
                <a:r>
                  <a:rPr lang="en-US" sz="2800" dirty="0" smtClean="0"/>
                  <a:t>If not, find subset </a:t>
                </a:r>
                <a14:m>
                  <m:oMath xmlns:m="http://schemas.openxmlformats.org/officeDocument/2006/math">
                    <m:r>
                      <a:rPr lang="en-US" sz="2800" i="1" dirty="0">
                        <a:latin typeface="Cambria Math" panose="02040503050406030204" pitchFamily="18" charset="0"/>
                      </a:rPr>
                      <m:t>𝑀</m:t>
                    </m:r>
                    <m:r>
                      <a:rPr lang="en-US" sz="2800" b="0" i="1" dirty="0" smtClean="0">
                        <a:latin typeface="Cambria Math" panose="02040503050406030204" pitchFamily="18" charset="0"/>
                      </a:rPr>
                      <m:t>′</m:t>
                    </m:r>
                  </m:oMath>
                </a14:m>
                <a:r>
                  <a:rPr lang="en-US" sz="2800" dirty="0" smtClean="0"/>
                  <a:t> to establish (2). </a:t>
                </a:r>
              </a:p>
              <a:p>
                <a:r>
                  <a:rPr lang="en-US" sz="2800" dirty="0" smtClean="0"/>
                  <a:t>(that is inconsistent with </a:t>
                </a:r>
                <a:r>
                  <a:rPr lang="en-US" sz="2800" i="1" dirty="0" smtClean="0"/>
                  <a:t>F</a:t>
                </a:r>
                <a:r>
                  <a:rPr lang="en-US" sz="2800" dirty="0" smtClean="0"/>
                  <a:t>)</a:t>
                </a:r>
              </a:p>
              <a:p>
                <a:endParaRPr lang="en-US" sz="2800" dirty="0" smtClean="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752600"/>
                <a:ext cx="7904472" cy="4865819"/>
              </a:xfrm>
              <a:prstGeom prst="rect">
                <a:avLst/>
              </a:prstGeom>
              <a:blipFill rotWithShape="0">
                <a:blip r:embed="rId2"/>
                <a:stretch>
                  <a:fillRect l="-1620"/>
                </a:stretch>
              </a:blipFill>
            </p:spPr>
            <p:txBody>
              <a:bodyPr/>
              <a:lstStyle/>
              <a:p>
                <a:r>
                  <a:rPr lang="en-US">
                    <a:noFill/>
                  </a:rPr>
                  <a:t> </a:t>
                </a:r>
              </a:p>
            </p:txBody>
          </p:sp>
        </mc:Fallback>
      </mc:AlternateContent>
    </p:spTree>
    <p:extLst>
      <p:ext uri="{BB962C8B-B14F-4D97-AF65-F5344CB8AC3E}">
        <p14:creationId xmlns:p14="http://schemas.microsoft.com/office/powerpoint/2010/main" val="3068158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89682" y="1981200"/>
                <a:ext cx="7101046" cy="4287007"/>
              </a:xfrm>
              <a:prstGeom prst="rect">
                <a:avLst/>
              </a:prstGeom>
              <a:noFill/>
            </p:spPr>
            <p:txBody>
              <a:bodyPr wrap="none" rtlCol="0">
                <a:spAutoFit/>
              </a:bodyPr>
              <a:lstStyle/>
              <a:p>
                <a:r>
                  <a:rPr lang="en-US" sz="2800" b="1" dirty="0" smtClean="0"/>
                  <a:t>Corollary</a:t>
                </a:r>
                <a:r>
                  <a:rPr lang="en-US" sz="2800" dirty="0" smtClean="0"/>
                  <a:t>: </a:t>
                </a:r>
              </a:p>
              <a:p>
                <a:r>
                  <a:rPr lang="en-US" sz="2400" dirty="0" smtClean="0"/>
                  <a:t>If </a:t>
                </a:r>
                <a14:m>
                  <m:oMath xmlns:m="http://schemas.openxmlformats.org/officeDocument/2006/math">
                    <m:r>
                      <a:rPr lang="en-US" sz="2400" b="0" i="1" smtClean="0">
                        <a:latin typeface="Cambria Math" panose="02040503050406030204" pitchFamily="18" charset="0"/>
                      </a:rPr>
                      <m:t>𝐹</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m:rPr>
                            <m:sty m:val="p"/>
                          </m:rPr>
                          <a:rPr lang="en-US" sz="2400" b="0" i="0" smtClean="0">
                            <a:latin typeface="Cambria Math" panose="02040503050406030204" pitchFamily="18" charset="0"/>
                          </a:rPr>
                          <m:t>Π</m:t>
                        </m:r>
                      </m:sub>
                    </m:sSub>
                    <m:r>
                      <a:rPr lang="en-US" sz="2400" b="0" i="1" smtClean="0">
                        <a:latin typeface="Cambria Math" panose="02040503050406030204" pitchFamily="18" charset="0"/>
                      </a:rPr>
                      <m:t>𝐶</m:t>
                    </m:r>
                  </m:oMath>
                </a14:m>
                <a:r>
                  <a:rPr lang="en-US" sz="2400" dirty="0" smtClean="0"/>
                  <a:t> then it is not possible to extend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oMath>
                </a14:m>
                <a:r>
                  <a:rPr lang="en-US" sz="2400" dirty="0" smtClean="0"/>
                  <a:t> to satisfy </a:t>
                </a:r>
                <a14:m>
                  <m:oMath xmlns:m="http://schemas.openxmlformats.org/officeDocument/2006/math">
                    <m:r>
                      <a:rPr lang="en-US" sz="2400" b="0" i="1" smtClean="0">
                        <a:latin typeface="Cambria Math" panose="02040503050406030204" pitchFamily="18" charset="0"/>
                      </a:rPr>
                      <m:t>𝐹</m:t>
                    </m:r>
                  </m:oMath>
                </a14:m>
                <a:endParaRPr lang="en-US" sz="2400" dirty="0" smtClean="0"/>
              </a:p>
              <a:p>
                <a:endParaRPr lang="en-US" sz="2400" dirty="0"/>
              </a:p>
              <a:p>
                <a:endParaRPr lang="en-US" sz="2400" dirty="0"/>
              </a:p>
              <a:p>
                <a:r>
                  <a:rPr lang="en-US" sz="2800" b="1" dirty="0" smtClean="0"/>
                  <a:t>Corollary</a:t>
                </a:r>
                <a:r>
                  <a:rPr lang="en-US" sz="2800" dirty="0" smtClean="0"/>
                  <a:t>: </a:t>
                </a:r>
              </a:p>
              <a:p>
                <a:r>
                  <a:rPr lang="en-US" sz="2400" dirty="0" smtClean="0"/>
                  <a:t>If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𝐹</m:t>
                    </m:r>
                  </m:oMath>
                </a14:m>
                <a:r>
                  <a:rPr lang="en-US" sz="2400" dirty="0" smtClean="0"/>
                  <a:t> then </a:t>
                </a:r>
              </a:p>
              <a:p>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𝐶</m:t>
                        </m:r>
                        <m:r>
                          <a:rPr lang="en-US" sz="2400" b="0" i="1" smtClean="0">
                            <a:latin typeface="Cambria Math" panose="02040503050406030204" pitchFamily="18" charset="0"/>
                          </a:rPr>
                          <m:t>,ℓ </m:t>
                        </m:r>
                      </m:e>
                    </m:acc>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for some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b="0" dirty="0" smtClean="0"/>
                  <a:t> (or </a:t>
                </a:r>
                <a14:m>
                  <m:oMath xmlns:m="http://schemas.openxmlformats.org/officeDocument/2006/math">
                    <m:r>
                      <a:rPr lang="en-US" sz="2400" i="1">
                        <a:latin typeface="Cambria Math" panose="02040503050406030204" pitchFamily="18" charset="0"/>
                      </a:rPr>
                      <m:t>𝐹</m:t>
                    </m:r>
                  </m:oMath>
                </a14:m>
                <a:r>
                  <a:rPr lang="en-US" sz="2400" b="0" dirty="0" smtClean="0"/>
                  <a:t> contains </a:t>
                </a:r>
                <a14:m>
                  <m:oMath xmlns:m="http://schemas.openxmlformats.org/officeDocument/2006/math">
                    <m:r>
                      <a:rPr lang="en-US" sz="2400" b="0" i="1" smtClean="0">
                        <a:latin typeface="Cambria Math" panose="02040503050406030204" pitchFamily="18" charset="0"/>
                      </a:rPr>
                      <m:t>∅</m:t>
                    </m:r>
                  </m:oMath>
                </a14:m>
                <a:r>
                  <a:rPr lang="en-US" sz="2400" b="0" dirty="0" smtClean="0"/>
                  <a:t>)</a:t>
                </a:r>
              </a:p>
              <a:p>
                <a:r>
                  <a:rPr lang="en-US" sz="2400" dirty="0" smtClean="0"/>
                  <a:t>-  for every </a:t>
                </a:r>
                <a14:m>
                  <m:oMath xmlns:m="http://schemas.openxmlformats.org/officeDocument/2006/math">
                    <m:r>
                      <a:rPr lang="en-US" sz="2400" i="1">
                        <a:latin typeface="Cambria Math" panose="02040503050406030204" pitchFamily="18" charset="0"/>
                      </a:rPr>
                      <m:t>𝐷</m:t>
                    </m:r>
                  </m:oMath>
                </a14:m>
                <a:r>
                  <a:rPr lang="en-US" sz="2400" dirty="0" smtClean="0"/>
                  <a:t>, where </a:t>
                </a:r>
              </a:p>
              <a:p>
                <a:r>
                  <a:rPr lang="en-US" sz="2400" dirty="0"/>
                  <a:t>	</a:t>
                </a:r>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𝐷</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r>
                      <a:rPr lang="en-US" sz="2400" i="1" smtClean="0">
                        <a:latin typeface="Cambria Math" panose="02040503050406030204" pitchFamily="18" charset="0"/>
                      </a:rPr>
                      <m:t> </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a:t>
                </a:r>
              </a:p>
              <a:p>
                <a:r>
                  <a:rPr lang="en-US" sz="2400" b="0" dirty="0"/>
                  <a:t>	</a:t>
                </a:r>
                <a:r>
                  <a:rPr lang="en-US" sz="2400" b="0" dirty="0" smtClean="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∨¬ℓ)</m:t>
                    </m:r>
                  </m:oMath>
                </a14:m>
                <a:endParaRPr lang="en-US" sz="2400" dirty="0" smtClean="0"/>
              </a:p>
              <a:p>
                <a:r>
                  <a:rPr lang="en-US" sz="2400" dirty="0" smtClean="0"/>
                  <a:t>    it is not possible to extend</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to satisfy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789682" y="1981200"/>
                <a:ext cx="7101046" cy="4287007"/>
              </a:xfrm>
              <a:prstGeom prst="rect">
                <a:avLst/>
              </a:prstGeom>
              <a:blipFill rotWithShape="0">
                <a:blip r:embed="rId2"/>
                <a:stretch>
                  <a:fillRect l="-1804" t="-1280" b="-2276"/>
                </a:stretch>
              </a:blipFill>
            </p:spPr>
            <p:txBody>
              <a:bodyPr/>
              <a:lstStyle/>
              <a:p>
                <a:r>
                  <a:rPr lang="en-US">
                    <a:noFill/>
                  </a:rPr>
                  <a:t> </a:t>
                </a:r>
              </a:p>
            </p:txBody>
          </p:sp>
        </mc:Fallback>
      </mc:AlternateContent>
    </p:spTree>
    <p:extLst>
      <p:ext uri="{BB962C8B-B14F-4D97-AF65-F5344CB8AC3E}">
        <p14:creationId xmlns:p14="http://schemas.microsoft.com/office/powerpoint/2010/main" val="1396102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Search – Data structures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0" y="4354558"/>
                <a:ext cx="9144000" cy="2781724"/>
              </a:xfrm>
              <a:prstGeom prst="rect">
                <a:avLst/>
              </a:prstGeom>
            </p:spPr>
            <p:txBody>
              <a:bodyPr wrap="square">
                <a:spAutoFit/>
              </a:bodyPr>
              <a:lstStyle/>
              <a:p>
                <a:r>
                  <a:rPr lang="en-US" sz="2800" b="1" dirty="0" smtClean="0"/>
                  <a:t>Invariant:   </a:t>
                </a:r>
              </a:p>
              <a:p>
                <a:endParaRPr lang="en-US" sz="2000" b="1" dirty="0"/>
              </a:p>
              <a:p>
                <a:r>
                  <a:rPr lang="en-US" sz="2000" b="1" dirty="0"/>
                  <a:t> </a:t>
                </a:r>
                <a:r>
                  <a:rPr lang="en-US" sz="2000" dirty="0" smtClean="0"/>
                  <a:t>For state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𝐶</m:t>
                    </m:r>
                  </m:oMath>
                </a14:m>
                <a:r>
                  <a:rPr lang="en-US" sz="2000" dirty="0" smtClean="0"/>
                  <a:t>  :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r>
                      <a:rPr lang="en-US" sz="2000" b="0" i="1" smtClean="0">
                        <a:latin typeface="Cambria Math" panose="02040503050406030204" pitchFamily="18" charset="0"/>
                      </a:rPr>
                      <m:t>𝑀</m:t>
                    </m:r>
                    <m:r>
                      <m:rPr>
                        <m:nor/>
                      </m:rPr>
                      <a:rPr lang="en-US" sz="2000" b="0" i="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oMath>
                </a14:m>
                <a:endParaRPr lang="en-US" sz="2000" b="0" dirty="0" smtClean="0"/>
              </a:p>
              <a:p>
                <a:endParaRPr lang="en-US" sz="2000" dirty="0" smtClean="0"/>
              </a:p>
              <a:p>
                <a:r>
                  <a:rPr lang="en-US" sz="2800" b="1" dirty="0"/>
                  <a:t>Invariant:   </a:t>
                </a:r>
                <a:endParaRPr lang="en-US" sz="2800" b="1" dirty="0" smtClean="0"/>
              </a:p>
              <a:p>
                <a:endParaRPr lang="en-US" sz="2000" b="1" dirty="0"/>
              </a:p>
              <a:p>
                <a:r>
                  <a:rPr lang="en-US" sz="2000" b="1" dirty="0"/>
                  <a:t> </a:t>
                </a:r>
                <a:r>
                  <a:rPr lang="en-US" sz="2000" b="1" dirty="0" smtClean="0"/>
                  <a:t> </a:t>
                </a:r>
                <a:r>
                  <a:rPr lang="en-US" sz="2000" dirty="0" smtClean="0"/>
                  <a:t>For states </a:t>
                </a:r>
                <a14:m>
                  <m:oMath xmlns:m="http://schemas.openxmlformats.org/officeDocument/2006/math">
                    <m:r>
                      <a:rPr lang="en-US" sz="2000" i="1">
                        <a:latin typeface="Cambria Math" panose="02040503050406030204" pitchFamily="18" charset="0"/>
                      </a:rPr>
                      <m:t>𝑀</m:t>
                    </m:r>
                    <m:r>
                      <a:rPr lang="en-US" sz="2000" b="0" i="1" smtClean="0">
                        <a:latin typeface="Cambria Math" panose="02040503050406030204" pitchFamily="18" charset="0"/>
                      </a:rPr>
                      <m:t> | </m:t>
                    </m:r>
                    <m:r>
                      <a:rPr lang="en-US" sz="2000" b="0" i="1" smtClean="0">
                        <a:latin typeface="Cambria Math" panose="02040503050406030204" pitchFamily="18" charset="0"/>
                      </a:rPr>
                      <m:t>𝐹</m:t>
                    </m:r>
                    <m:r>
                      <a:rPr lang="en-US" sz="2000" i="1">
                        <a:latin typeface="Cambria Math" panose="02040503050406030204" pitchFamily="18" charset="0"/>
                      </a:rPr>
                      <m:t> </m:t>
                    </m:r>
                  </m:oMath>
                </a14:m>
                <a:r>
                  <a:rPr lang="en-US" sz="2000" dirty="0" smtClean="0"/>
                  <a:t>and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e>
                    </m:d>
                    <m:r>
                      <a:rPr lang="en-US" sz="2000" i="1">
                        <a:latin typeface="Cambria Math" panose="02040503050406030204" pitchFamily="18" charset="0"/>
                      </a:rPr>
                      <m:t> </m:t>
                    </m:r>
                    <m:r>
                      <a:rPr lang="en-US" sz="2000" b="0" i="1" smtClean="0">
                        <a:latin typeface="Cambria Math" panose="02040503050406030204" pitchFamily="18" charset="0"/>
                      </a:rPr>
                      <m:t>𝐷</m:t>
                    </m:r>
                  </m:oMath>
                </a14:m>
                <a:r>
                  <a:rPr lang="en-US" sz="2000" dirty="0"/>
                  <a:t> w</a:t>
                </a:r>
                <a:r>
                  <a:rPr lang="en-US" sz="2000" dirty="0" smtClean="0"/>
                  <a:t>here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𝑀</m:t>
                        </m:r>
                        <m:r>
                          <a:rPr lang="en-US" sz="2000" b="0" i="1" smtClean="0">
                            <a:latin typeface="Cambria Math" panose="02040503050406030204" pitchFamily="18" charset="0"/>
                          </a:rPr>
                          <m:t>= </m:t>
                        </m:r>
                        <m:r>
                          <a:rPr lang="en-US" sz="2000" i="1">
                            <a:latin typeface="Cambria Math" panose="02040503050406030204" pitchFamily="18" charset="0"/>
                          </a:rPr>
                          <m:t>𝑀</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𝐶</m:t>
                        </m:r>
                        <m:r>
                          <a:rPr lang="en-US" sz="2000" i="1">
                            <a:latin typeface="Cambria Math" panose="02040503050406030204" pitchFamily="18" charset="0"/>
                          </a:rPr>
                          <m:t>∨ℓ</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oMath>
                </a14:m>
                <a:r>
                  <a:rPr lang="en-US" sz="2000" dirty="0" smtClean="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1</m:t>
                        </m:r>
                      </m:sub>
                    </m:sSub>
                    <m:r>
                      <m:rPr>
                        <m:nor/>
                      </m:rPr>
                      <a:rPr lang="en-US" sz="2000">
                        <a:latin typeface="Cambria Math" panose="02040503050406030204" pitchFamily="18" charset="0"/>
                      </a:rPr>
                      <m:t>     </m:t>
                    </m:r>
                    <m:r>
                      <a:rPr lang="en-US" sz="2000" i="1" dirty="0">
                        <a:latin typeface="Cambria Math" panose="02040503050406030204" pitchFamily="18" charset="0"/>
                      </a:rPr>
                      <m:t> </m:t>
                    </m:r>
                    <m:r>
                      <a:rPr lang="en-US" sz="2000" i="1">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∨ℓ</m:t>
                    </m:r>
                  </m:oMath>
                </a14:m>
                <a:endParaRPr lang="en-US" sz="2000"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4354558"/>
                <a:ext cx="9144000" cy="2781724"/>
              </a:xfrm>
              <a:prstGeom prst="rect">
                <a:avLst/>
              </a:prstGeom>
              <a:blipFill rotWithShape="0">
                <a:blip r:embed="rId2"/>
                <a:stretch>
                  <a:fillRect l="-1333" t="-1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05200" y="1753905"/>
                <a:ext cx="14001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i="1">
                          <a:latin typeface="Cambria Math" panose="02040503050406030204" pitchFamily="18" charset="0"/>
                        </a:rPr>
                        <m:t> </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𝐹</m:t>
                      </m:r>
                      <m:r>
                        <a:rPr lang="en-US" sz="2800" i="1">
                          <a:latin typeface="Cambria Math" panose="02040503050406030204" pitchFamily="18" charset="0"/>
                        </a:rPr>
                        <m:t> </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505200" y="1753905"/>
                <a:ext cx="1400127" cy="523220"/>
              </a:xfrm>
              <a:prstGeom prst="rect">
                <a:avLst/>
              </a:prstGeom>
              <a:blipFill rotWithShape="0">
                <a:blip r:embed="rId3"/>
                <a:stretch>
                  <a:fillRect/>
                </a:stretch>
              </a:blipFill>
            </p:spPr>
            <p:txBody>
              <a:bodyPr/>
              <a:lstStyle/>
              <a:p>
                <a:r>
                  <a:rPr lang="en-US">
                    <a:noFill/>
                  </a:rPr>
                  <a:t> </a:t>
                </a:r>
              </a:p>
            </p:txBody>
          </p:sp>
        </mc:Fallback>
      </mc:AlternateContent>
      <p:sp>
        <p:nvSpPr>
          <p:cNvPr id="5" name="Rounded Rectangular Callout 4"/>
          <p:cNvSpPr/>
          <p:nvPr/>
        </p:nvSpPr>
        <p:spPr>
          <a:xfrm>
            <a:off x="6019800" y="1753905"/>
            <a:ext cx="1981200" cy="694675"/>
          </a:xfrm>
          <a:prstGeom prst="wedgeRoundRectCallout">
            <a:avLst>
              <a:gd name="adj1" fmla="val -104039"/>
              <a:gd name="adj2" fmla="val -17219"/>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Formula</a:t>
            </a:r>
            <a:r>
              <a:rPr lang="en-US" sz="2400" dirty="0" smtClean="0"/>
              <a:t>: </a:t>
            </a:r>
          </a:p>
          <a:p>
            <a:pPr algn="ctr"/>
            <a:r>
              <a:rPr lang="en-US" sz="2400" dirty="0" smtClean="0"/>
              <a:t>set of clauses</a:t>
            </a:r>
            <a:endParaRPr lang="en-US" sz="2400" dirty="0"/>
          </a:p>
        </p:txBody>
      </p:sp>
      <p:sp>
        <p:nvSpPr>
          <p:cNvPr id="6" name="Rounded Rectangular Callout 5"/>
          <p:cNvSpPr/>
          <p:nvPr/>
        </p:nvSpPr>
        <p:spPr>
          <a:xfrm>
            <a:off x="152400" y="1219200"/>
            <a:ext cx="2971800" cy="2950513"/>
          </a:xfrm>
          <a:prstGeom prst="wedgeRoundRectCallout">
            <a:avLst>
              <a:gd name="adj1" fmla="val 63334"/>
              <a:gd name="adj2" fmla="val -24427"/>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r>
              <a:rPr lang="en-US" sz="2400" b="1" dirty="0" smtClean="0"/>
              <a:t>Partial Model</a:t>
            </a:r>
            <a:r>
              <a:rPr lang="en-US" sz="2400" dirty="0" smtClean="0"/>
              <a:t>: </a:t>
            </a:r>
          </a:p>
          <a:p>
            <a:r>
              <a:rPr lang="en-US" sz="2400" b="1" i="1" dirty="0" smtClean="0">
                <a:solidFill>
                  <a:srgbClr val="FF0000"/>
                </a:solidFill>
              </a:rPr>
              <a:t>Sequence</a:t>
            </a:r>
            <a:r>
              <a:rPr lang="en-US" sz="2400" i="1" dirty="0" smtClean="0"/>
              <a:t> </a:t>
            </a:r>
            <a:r>
              <a:rPr lang="en-US" sz="2400" dirty="0" smtClean="0"/>
              <a:t>of literals</a:t>
            </a:r>
          </a:p>
          <a:p>
            <a:r>
              <a:rPr lang="en-US" sz="2400" i="1" dirty="0" smtClean="0"/>
              <a:t>Decision </a:t>
            </a:r>
            <a:r>
              <a:rPr lang="en-US" sz="2400" i="1" dirty="0" err="1" smtClean="0"/>
              <a:t>lits</a:t>
            </a:r>
            <a:r>
              <a:rPr lang="en-US" sz="2400" i="1" dirty="0" smtClean="0"/>
              <a:t>: </a:t>
            </a:r>
          </a:p>
          <a:p>
            <a:r>
              <a:rPr lang="en-US" sz="2400" dirty="0" smtClean="0"/>
              <a:t>   case splits</a:t>
            </a:r>
          </a:p>
          <a:p>
            <a:r>
              <a:rPr lang="en-US" sz="2400" i="1" dirty="0" smtClean="0"/>
              <a:t>Propagation </a:t>
            </a:r>
            <a:r>
              <a:rPr lang="en-US" sz="2400" i="1" dirty="0" err="1" smtClean="0"/>
              <a:t>lits</a:t>
            </a:r>
            <a:r>
              <a:rPr lang="en-US" sz="2400" i="1" dirty="0" smtClean="0"/>
              <a:t>:</a:t>
            </a:r>
          </a:p>
          <a:p>
            <a:r>
              <a:rPr lang="en-US" sz="2400" i="1" dirty="0"/>
              <a:t> </a:t>
            </a:r>
            <a:r>
              <a:rPr lang="en-US" sz="2400" i="1" dirty="0" smtClean="0"/>
              <a:t>  </a:t>
            </a:r>
            <a:r>
              <a:rPr lang="en-US" sz="2400" dirty="0" smtClean="0"/>
              <a:t>only one case</a:t>
            </a:r>
          </a:p>
          <a:p>
            <a:r>
              <a:rPr lang="en-US" sz="2400" dirty="0"/>
              <a:t> </a:t>
            </a:r>
            <a:r>
              <a:rPr lang="en-US" sz="2400" dirty="0" smtClean="0"/>
              <a:t>  makes sense.</a:t>
            </a:r>
          </a:p>
        </p:txBody>
      </p:sp>
      <p:sp>
        <p:nvSpPr>
          <p:cNvPr id="7" name="Rounded Rectangular Callout 6"/>
          <p:cNvSpPr/>
          <p:nvPr/>
        </p:nvSpPr>
        <p:spPr>
          <a:xfrm>
            <a:off x="5257800" y="2820429"/>
            <a:ext cx="3654669" cy="1534129"/>
          </a:xfrm>
          <a:prstGeom prst="wedgeRoundRectCallout">
            <a:avLst>
              <a:gd name="adj1" fmla="val -73947"/>
              <a:gd name="adj2" fmla="val -41388"/>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Proof</a:t>
            </a:r>
            <a:r>
              <a:rPr lang="en-US" sz="2400" dirty="0" smtClean="0"/>
              <a:t>:  Implicit</a:t>
            </a:r>
          </a:p>
          <a:p>
            <a:pPr algn="ctr"/>
            <a:r>
              <a:rPr lang="en-US" sz="2400" dirty="0" smtClean="0"/>
              <a:t>Consequences added to </a:t>
            </a:r>
            <a:r>
              <a:rPr lang="en-US" sz="2400" i="1" dirty="0" smtClean="0"/>
              <a:t>F</a:t>
            </a:r>
            <a:endParaRPr lang="en-US" sz="2400" dirty="0"/>
          </a:p>
        </p:txBody>
      </p:sp>
      <p:sp>
        <p:nvSpPr>
          <p:cNvPr id="8" name="Explosion 1 7"/>
          <p:cNvSpPr/>
          <p:nvPr/>
        </p:nvSpPr>
        <p:spPr>
          <a:xfrm>
            <a:off x="4032348" y="2642700"/>
            <a:ext cx="533400" cy="6847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19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Symbolic Engines: SAT, FTP and SMT </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SAT: Propositional </a:t>
            </a:r>
            <a:r>
              <a:rPr lang="en-US" sz="2800" dirty="0" err="1" smtClean="0"/>
              <a:t>Satisfiability</a:t>
            </a:r>
            <a:r>
              <a:rPr lang="en-US" sz="2800" dirty="0" smtClean="0"/>
              <a:t>.</a:t>
            </a:r>
          </a:p>
          <a:p>
            <a:pPr marL="0" indent="0">
              <a:buNone/>
            </a:pPr>
            <a:r>
              <a:rPr lang="en-US" sz="2800" dirty="0"/>
              <a:t>	</a:t>
            </a:r>
            <a:r>
              <a:rPr lang="en-US" sz="2800" dirty="0" smtClean="0"/>
              <a:t>(Tie </a:t>
            </a:r>
            <a:r>
              <a:rPr lang="en-US" sz="2800" dirty="0">
                <a:cs typeface="Calibri" pitchFamily="34" charset="0"/>
                <a:sym typeface="Symbol"/>
              </a:rPr>
              <a:t></a:t>
            </a:r>
            <a:r>
              <a:rPr lang="en-US" sz="2800" dirty="0" smtClean="0"/>
              <a:t> Shirt) </a:t>
            </a:r>
            <a:r>
              <a:rPr lang="en-US" sz="2800" dirty="0" smtClean="0">
                <a:cs typeface="Calibri" pitchFamily="34" charset="0"/>
                <a:sym typeface="Symbol"/>
              </a:rPr>
              <a:t> </a:t>
            </a:r>
            <a:r>
              <a:rPr lang="en-US" sz="2800" dirty="0" smtClean="0"/>
              <a:t>(</a:t>
            </a:r>
            <a:r>
              <a:rPr lang="en-US" sz="2800" dirty="0" smtClean="0">
                <a:sym typeface="Symbol"/>
              </a:rPr>
              <a:t></a:t>
            </a:r>
            <a:r>
              <a:rPr lang="en-US" sz="2800" dirty="0" smtClean="0"/>
              <a:t>Tie </a:t>
            </a:r>
            <a:r>
              <a:rPr lang="en-US" sz="2800" dirty="0">
                <a:cs typeface="Calibri" pitchFamily="34" charset="0"/>
                <a:sym typeface="Symbol"/>
              </a:rPr>
              <a:t></a:t>
            </a:r>
            <a:r>
              <a:rPr lang="en-US" sz="2800" dirty="0" smtClean="0"/>
              <a:t> </a:t>
            </a:r>
            <a:r>
              <a:rPr lang="en-US" sz="2800" dirty="0">
                <a:sym typeface="Symbol"/>
              </a:rPr>
              <a:t></a:t>
            </a:r>
            <a:r>
              <a:rPr lang="en-US" sz="2800" dirty="0" smtClean="0"/>
              <a:t>Shirt) </a:t>
            </a:r>
            <a:r>
              <a:rPr lang="en-US" sz="2800" dirty="0">
                <a:cs typeface="Calibri" pitchFamily="34" charset="0"/>
                <a:sym typeface="Symbol"/>
              </a:rPr>
              <a:t></a:t>
            </a:r>
            <a:r>
              <a:rPr lang="en-US" sz="2800" dirty="0" smtClean="0"/>
              <a:t> (</a:t>
            </a:r>
            <a:r>
              <a:rPr lang="en-US" sz="2800" dirty="0">
                <a:sym typeface="Symbol"/>
              </a:rPr>
              <a:t></a:t>
            </a:r>
            <a:r>
              <a:rPr lang="en-US" sz="2800" dirty="0" smtClean="0"/>
              <a:t>Tie </a:t>
            </a:r>
            <a:r>
              <a:rPr lang="en-US" sz="2800" dirty="0">
                <a:cs typeface="Calibri" pitchFamily="34" charset="0"/>
                <a:sym typeface="Symbol"/>
              </a:rPr>
              <a:t></a:t>
            </a:r>
            <a:r>
              <a:rPr lang="en-US" sz="2800" dirty="0" smtClean="0"/>
              <a:t> Shirt)</a:t>
            </a:r>
          </a:p>
          <a:p>
            <a:endParaRPr lang="en-US" sz="2800" dirty="0"/>
          </a:p>
          <a:p>
            <a:pPr marL="0" indent="0">
              <a:buNone/>
            </a:pPr>
            <a:r>
              <a:rPr lang="en-US" sz="2800" dirty="0" smtClean="0"/>
              <a:t>FTP: First-order Theorem Proving.</a:t>
            </a:r>
          </a:p>
          <a:p>
            <a:pPr marL="0" indent="0">
              <a:buNone/>
            </a:pPr>
            <a:r>
              <a:rPr lang="en-US" sz="2800" dirty="0"/>
              <a:t>	</a:t>
            </a:r>
            <a:r>
              <a:rPr lang="en-US" sz="2800" dirty="0" smtClean="0">
                <a:sym typeface="Symbol"/>
              </a:rPr>
              <a:t>X,Y,Z [</a:t>
            </a:r>
            <a:r>
              <a:rPr lang="en-US" sz="2800" dirty="0">
                <a:sym typeface="Symbol"/>
              </a:rPr>
              <a:t>X</a:t>
            </a:r>
            <a:r>
              <a:rPr lang="en-US" sz="2800" dirty="0" smtClean="0"/>
              <a:t>*(Y*Z) = (X*Y)*</a:t>
            </a:r>
            <a:r>
              <a:rPr lang="en-US" sz="2800" dirty="0"/>
              <a:t>Z</a:t>
            </a:r>
            <a:r>
              <a:rPr lang="en-US" sz="2800" dirty="0" smtClean="0"/>
              <a:t>] </a:t>
            </a:r>
            <a:br>
              <a:rPr lang="en-US" sz="2800" dirty="0" smtClean="0"/>
            </a:br>
            <a:r>
              <a:rPr lang="en-US" sz="2800" dirty="0" smtClean="0"/>
              <a:t>	</a:t>
            </a:r>
            <a:r>
              <a:rPr lang="en-US" sz="2800" dirty="0" smtClean="0">
                <a:sym typeface="Symbol"/>
              </a:rPr>
              <a:t>X [</a:t>
            </a:r>
            <a:r>
              <a:rPr lang="en-US" sz="2800" dirty="0">
                <a:sym typeface="Symbol"/>
              </a:rPr>
              <a:t>X</a:t>
            </a:r>
            <a:r>
              <a:rPr lang="en-US" sz="2800" dirty="0" smtClean="0">
                <a:sym typeface="Symbol"/>
              </a:rPr>
              <a:t>*</a:t>
            </a:r>
            <a:r>
              <a:rPr lang="en-US" sz="2800" dirty="0" err="1" smtClean="0">
                <a:sym typeface="Symbol"/>
              </a:rPr>
              <a:t>inv</a:t>
            </a:r>
            <a:r>
              <a:rPr lang="en-US" sz="2800" dirty="0" smtClean="0">
                <a:sym typeface="Symbol"/>
              </a:rPr>
              <a:t>(X) = e] </a:t>
            </a:r>
            <a:r>
              <a:rPr lang="en-US" sz="2800" dirty="0">
                <a:sym typeface="Symbol"/>
              </a:rPr>
              <a:t>X [</a:t>
            </a:r>
            <a:r>
              <a:rPr lang="en-US" sz="2800" dirty="0" smtClean="0">
                <a:sym typeface="Symbol"/>
              </a:rPr>
              <a:t>X*e </a:t>
            </a:r>
            <a:r>
              <a:rPr lang="en-US" sz="2800" dirty="0">
                <a:sym typeface="Symbol"/>
              </a:rPr>
              <a:t>= e] </a:t>
            </a:r>
            <a:endParaRPr lang="en-US" sz="2800" dirty="0" smtClean="0"/>
          </a:p>
          <a:p>
            <a:pPr marL="0" indent="0">
              <a:buNone/>
            </a:pPr>
            <a:endParaRPr lang="en-US" sz="2800" dirty="0"/>
          </a:p>
          <a:p>
            <a:pPr marL="0" lvl="0" indent="0">
              <a:buNone/>
            </a:pPr>
            <a:r>
              <a:rPr lang="en-US" sz="2800" dirty="0" smtClean="0"/>
              <a:t>SMT: </a:t>
            </a:r>
            <a:r>
              <a:rPr lang="en-US" sz="2800" dirty="0" err="1" smtClean="0"/>
              <a:t>Satisfiability</a:t>
            </a:r>
            <a:r>
              <a:rPr lang="en-US" sz="2800" dirty="0" smtClean="0"/>
              <a:t> Modulo </a:t>
            </a:r>
            <a:r>
              <a:rPr lang="en-US" sz="2800" dirty="0" smtClean="0">
                <a:solidFill>
                  <a:schemeClr val="tx1">
                    <a:lumMod val="50000"/>
                  </a:schemeClr>
                </a:solidFill>
              </a:rPr>
              <a:t>background</a:t>
            </a:r>
            <a:r>
              <a:rPr lang="en-US" sz="2800" dirty="0" smtClean="0"/>
              <a:t> Theories</a:t>
            </a:r>
            <a:br>
              <a:rPr lang="en-US" sz="2800" dirty="0" smtClean="0"/>
            </a:br>
            <a:r>
              <a:rPr lang="en-US" sz="2800" dirty="0" smtClean="0"/>
              <a:t>	</a:t>
            </a:r>
            <a:r>
              <a:rPr lang="en-US" sz="2800" dirty="0">
                <a:cs typeface="Calibri" pitchFamily="34" charset="0"/>
                <a:sym typeface="Symbol"/>
              </a:rPr>
              <a:t>b + 2 = c  </a:t>
            </a:r>
            <a:r>
              <a:rPr lang="en-US" sz="2800" dirty="0" smtClean="0">
                <a:cs typeface="Calibri" pitchFamily="34" charset="0"/>
                <a:sym typeface="Symbol"/>
              </a:rPr>
              <a:t>A[3</a:t>
            </a:r>
            <a:r>
              <a:rPr lang="en-US" sz="2800" dirty="0">
                <a:cs typeface="Calibri" pitchFamily="34" charset="0"/>
                <a:sym typeface="Symbol"/>
              </a:rPr>
              <a:t>]</a:t>
            </a:r>
            <a:r>
              <a:rPr lang="en-US" sz="2800" dirty="0" smtClean="0">
                <a:cs typeface="Calibri" pitchFamily="34" charset="0"/>
                <a:sym typeface="Symbol"/>
              </a:rPr>
              <a:t> </a:t>
            </a:r>
            <a:r>
              <a:rPr lang="en-US" sz="2800" dirty="0">
                <a:cs typeface="Calibri" pitchFamily="34" charset="0"/>
                <a:sym typeface="Symbol"/>
              </a:rPr>
              <a:t>≠ </a:t>
            </a:r>
            <a:r>
              <a:rPr lang="en-US" sz="2800" dirty="0" smtClean="0">
                <a:cs typeface="Calibri" pitchFamily="34" charset="0"/>
                <a:sym typeface="Symbol"/>
              </a:rPr>
              <a:t>A[c-b+1]</a:t>
            </a:r>
            <a:endParaRPr lang="en-US" sz="2800" dirty="0" smtClean="0"/>
          </a:p>
          <a:p>
            <a:pPr marL="0" indent="0">
              <a:buNone/>
            </a:pPr>
            <a:r>
              <a:rPr lang="en-US" dirty="0"/>
              <a:t>	</a:t>
            </a:r>
          </a:p>
        </p:txBody>
      </p:sp>
    </p:spTree>
    <p:extLst>
      <p:ext uri="{BB962C8B-B14F-4D97-AF65-F5344CB8AC3E}">
        <p14:creationId xmlns:p14="http://schemas.microsoft.com/office/powerpoint/2010/main" val="103040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extLst>
                        <a:ext uri="{9D8B030D-6E8A-4147-A177-3AD203B41FA5}">
                          <a16:colId xmlns:a16="http://schemas.microsoft.com/office/drawing/2014/main" val="20000"/>
                        </a:ext>
                      </a:extLst>
                    </a:gridCol>
                    <a:gridCol w="3678169">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𝜖</m:t>
                              </m:r>
                              <m:r>
                                <a:rPr lang="en-US" sz="2400" b="0" i="1" smtClean="0">
                                  <a:solidFill>
                                    <a:schemeClr val="tx1"/>
                                  </a:solidFill>
                                  <a:latin typeface="Cambria Math"/>
                                </a:rPr>
                                <m:t>| </m:t>
                              </m:r>
                              <m:r>
                                <a:rPr lang="en-US" sz="2400" b="0" i="1" smtClean="0">
                                  <a:solidFill>
                                    <a:schemeClr val="tx1"/>
                                  </a:solidFill>
                                  <a:latin typeface="Cambria Math"/>
                                </a:rPr>
                                <m:t>𝐹</m:t>
                              </m:r>
                            </m:oMath>
                          </a14:m>
                          <a:r>
                            <a:rPr lang="en-US" sz="2400" dirty="0" smtClean="0">
                              <a:solidFill>
                                <a:schemeClr val="tx1"/>
                              </a:solidFill>
                            </a:rPr>
                            <a:t> </a:t>
                          </a:r>
                          <a:endParaRPr lang="en-US" sz="2400" dirty="0" err="1" smtClean="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𝑎</m:t>
                              </m:r>
                              <m:r>
                                <a:rPr lang="en-US" sz="2400" b="0" i="1" smtClean="0">
                                  <a:solidFill>
                                    <a:schemeClr val="tx1"/>
                                  </a:solidFill>
                                  <a:latin typeface="Cambria Math"/>
                                </a:rPr>
                                <m:t> </m:t>
                              </m:r>
                              <m:r>
                                <a:rPr lang="en-US" sz="2400" b="0" i="1" smtClean="0">
                                  <a:solidFill>
                                    <a:schemeClr val="tx1"/>
                                  </a:solidFill>
                                  <a:latin typeface="Cambria Math"/>
                                </a:rPr>
                                <m:t>𝑠𝑒𝑡</m:t>
                              </m:r>
                              <m:r>
                                <a:rPr lang="en-US" sz="2400" b="0" i="1" smtClean="0">
                                  <a:solidFill>
                                    <a:schemeClr val="tx1"/>
                                  </a:solidFill>
                                  <a:latin typeface="Cambria Math"/>
                                </a:rPr>
                                <m:t> </m:t>
                              </m:r>
                              <m:r>
                                <a:rPr lang="en-US" sz="2400" b="0" i="1" smtClean="0">
                                  <a:solidFill>
                                    <a:schemeClr val="tx1"/>
                                  </a:solidFill>
                                  <a:latin typeface="Cambria Math"/>
                                </a:rPr>
                                <m:t>𝑜𝑓</m:t>
                              </m:r>
                              <m:r>
                                <a:rPr lang="en-US" sz="2400" b="0" i="1" smtClean="0">
                                  <a:solidFill>
                                    <a:schemeClr val="tx1"/>
                                  </a:solidFill>
                                  <a:latin typeface="Cambria Math"/>
                                </a:rPr>
                                <m:t> </m:t>
                              </m:r>
                              <m:r>
                                <a:rPr lang="en-US" sz="2400" b="0" i="1" smtClean="0">
                                  <a:solidFill>
                                    <a:schemeClr val="tx1"/>
                                  </a:solidFill>
                                  <a:latin typeface="Cambria Math"/>
                                </a:rPr>
                                <m:t>𝑐𝑙𝑎𝑢𝑠𝑒𝑠</m:t>
                              </m:r>
                            </m:oMath>
                          </a14:m>
                          <a:r>
                            <a:rPr lang="en-US" sz="2400" dirty="0" smtClean="0">
                              <a:solidFill>
                                <a:schemeClr val="tx1"/>
                              </a:solidFill>
                            </a:rPr>
                            <a:t> </a:t>
                          </a:r>
                          <a:endParaRPr lang="en-US" sz="2400" dirty="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endParaRPr lang="en-US"/>
                        </a:p>
                      </a:txBody>
                      <a:tcPr>
                        <a:blipFill rotWithShape="0">
                          <a:blip r:embed="rId2"/>
                          <a:stretch>
                            <a:fillRect l="-41459" t="-10127" r="-80929" b="-24051"/>
                          </a:stretch>
                        </a:blipFill>
                      </a:tcPr>
                    </a:tc>
                    <a:tc>
                      <a:txBody>
                        <a:bodyPr/>
                        <a:lstStyle/>
                        <a:p>
                          <a:endParaRPr lang="en-US"/>
                        </a:p>
                      </a:txBody>
                      <a:tcPr>
                        <a:blipFill rotWithShape="0">
                          <a:blip r:embed="rId2"/>
                          <a:stretch>
                            <a:fillRect l="-174795" t="-10127" b="-24051"/>
                          </a:stretch>
                        </a:blipFill>
                      </a:tcPr>
                    </a:tc>
                  </a:tr>
                </a:tbl>
              </a:graphicData>
            </a:graphic>
          </p:graphicFrame>
        </mc:Fallback>
      </mc:AlternateContent>
      <p:sp>
        <p:nvSpPr>
          <p:cNvPr id="4" name="TextBox 3"/>
          <p:cNvSpPr txBox="1"/>
          <p:nvPr/>
        </p:nvSpPr>
        <p:spPr>
          <a:xfrm>
            <a:off x="1295400" y="3733800"/>
            <a:ext cx="4579202" cy="461665"/>
          </a:xfrm>
          <a:prstGeom prst="rect">
            <a:avLst/>
          </a:prstGeom>
          <a:noFill/>
        </p:spPr>
        <p:txBody>
          <a:bodyPr wrap="none" rtlCol="0">
            <a:spAutoFit/>
          </a:bodyPr>
          <a:lstStyle/>
          <a:p>
            <a:r>
              <a:rPr lang="en-US" sz="2400" dirty="0" smtClean="0"/>
              <a:t>No model candidate has been fixed</a:t>
            </a:r>
            <a:endParaRPr lang="en-US" sz="2400" dirty="0"/>
          </a:p>
        </p:txBody>
      </p:sp>
    </p:spTree>
    <p:extLst>
      <p:ext uri="{BB962C8B-B14F-4D97-AF65-F5344CB8AC3E}">
        <p14:creationId xmlns:p14="http://schemas.microsoft.com/office/powerpoint/2010/main" val="4263845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pPr algn="l"/>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ℓ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ℓ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𝑢𝑛𝑎𝑠𝑠𝑖𝑔𝑛𝑒𝑑</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endParaRPr lang="en-US"/>
                        </a:p>
                      </a:txBody>
                      <a:tcPr>
                        <a:blipFill rotWithShape="0">
                          <a:blip r:embed="rId2"/>
                          <a:stretch>
                            <a:fillRect l="-38969" t="-10127" r="-70370" b="-24051"/>
                          </a:stretch>
                        </a:blipFill>
                      </a:tcPr>
                    </a:tc>
                    <a:tc>
                      <a:txBody>
                        <a:bodyPr/>
                        <a:lstStyle/>
                        <a:p>
                          <a:endParaRPr lang="en-US"/>
                        </a:p>
                      </a:txBody>
                      <a:tcPr>
                        <a:blipFill rotWithShape="0">
                          <a:blip r:embed="rId2"/>
                          <a:stretch>
                            <a:fillRect l="-197483" t="-10127" b="-24051"/>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5609036" cy="1200329"/>
              </a:xfrm>
              <a:prstGeom prst="rect">
                <a:avLst/>
              </a:prstGeom>
              <a:noFill/>
            </p:spPr>
            <p:txBody>
              <a:bodyPr wrap="none" rtlCol="0">
                <a:spAutoFit/>
              </a:bodyPr>
              <a:lstStyle/>
              <a:p>
                <a:r>
                  <a:rPr lang="en-US" sz="2400" dirty="0" smtClean="0"/>
                  <a:t>Case split on </a:t>
                </a:r>
                <a14:m>
                  <m:oMath xmlns:m="http://schemas.openxmlformats.org/officeDocument/2006/math">
                    <m:r>
                      <a:rPr lang="en-US" sz="2400" b="0" i="1" smtClean="0">
                        <a:latin typeface="Cambria Math" panose="02040503050406030204" pitchFamily="18" charset="0"/>
                      </a:rPr>
                      <m:t>ℓ</m:t>
                    </m:r>
                  </m:oMath>
                </a14:m>
                <a:endParaRPr lang="en-US" sz="2400" dirty="0" smtClean="0"/>
              </a:p>
              <a:p>
                <a:r>
                  <a:rPr lang="en-US" sz="2400" dirty="0" smtClean="0"/>
                  <a:t>If </a:t>
                </a:r>
                <a14:m>
                  <m:oMath xmlns:m="http://schemas.openxmlformats.org/officeDocument/2006/math">
                    <m:r>
                      <a:rPr lang="en-US" sz="2400" b="0" i="1" smtClean="0">
                        <a:latin typeface="Cambria Math" panose="02040503050406030204" pitchFamily="18" charset="0"/>
                      </a:rPr>
                      <m:t>𝑀</m:t>
                    </m:r>
                  </m:oMath>
                </a14:m>
                <a:r>
                  <a:rPr lang="en-US" sz="2400" dirty="0" smtClean="0"/>
                  <a:t>can be extended to satisfy </a:t>
                </a:r>
                <a14:m>
                  <m:oMath xmlns:m="http://schemas.openxmlformats.org/officeDocument/2006/math">
                    <m:r>
                      <a:rPr lang="en-US" sz="2400" b="0" i="1" smtClean="0">
                        <a:latin typeface="Cambria Math" panose="02040503050406030204" pitchFamily="18" charset="0"/>
                      </a:rPr>
                      <m:t>𝐹</m:t>
                    </m:r>
                  </m:oMath>
                </a14:m>
                <a:r>
                  <a:rPr lang="en-US" sz="2400" dirty="0" smtClean="0"/>
                  <a:t>, </a:t>
                </a:r>
              </a:p>
              <a:p>
                <a:r>
                  <a:rPr lang="en-US" sz="2400" dirty="0" smtClean="0"/>
                  <a:t>then the extension contains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𝑝</m:t>
                    </m:r>
                  </m:oMath>
                </a14:m>
                <a:r>
                  <a:rPr lang="en-US" sz="2400" dirty="0" smtClean="0"/>
                  <a:t> or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5609036" cy="1200329"/>
              </a:xfrm>
              <a:prstGeom prst="rect">
                <a:avLst/>
              </a:prstGeom>
              <a:blipFill rotWithShape="0">
                <a:blip r:embed="rId3"/>
                <a:stretch>
                  <a:fillRect l="-1739" t="-4082" b="-10714"/>
                </a:stretch>
              </a:blipFill>
            </p:spPr>
            <p:txBody>
              <a:bodyPr/>
              <a:lstStyle/>
              <a:p>
                <a:r>
                  <a:rPr lang="en-US">
                    <a:noFill/>
                  </a:rPr>
                  <a:t> </a:t>
                </a:r>
              </a:p>
            </p:txBody>
          </p:sp>
        </mc:Fallback>
      </mc:AlternateContent>
    </p:spTree>
    <p:extLst>
      <p:ext uri="{BB962C8B-B14F-4D97-AF65-F5344CB8AC3E}">
        <p14:creationId xmlns:p14="http://schemas.microsoft.com/office/powerpoint/2010/main" val="1602342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extLst>
                        <a:ext uri="{9D8B030D-6E8A-4147-A177-3AD203B41FA5}">
                          <a16:colId xmlns:a16="http://schemas.microsoft.com/office/drawing/2014/main" val="20000"/>
                        </a:ext>
                      </a:extLst>
                    </a:gridCol>
                    <a:gridCol w="4291808">
                      <a:extLst>
                        <a:ext uri="{9D8B030D-6E8A-4147-A177-3AD203B41FA5}">
                          <a16:colId xmlns:a16="http://schemas.microsoft.com/office/drawing/2014/main" val="20001"/>
                        </a:ext>
                      </a:extLst>
                    </a:gridCol>
                    <a:gridCol w="3026019">
                      <a:extLst>
                        <a:ext uri="{9D8B030D-6E8A-4147-A177-3AD203B41FA5}">
                          <a16:colId xmlns:a16="http://schemas.microsoft.com/office/drawing/2014/main" val="20002"/>
                        </a:ext>
                      </a:extLst>
                    </a:gridCol>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𝑀</m:t>
                              </m:r>
                              <m:r>
                                <a:rPr lang="en-US" sz="2000" b="0" i="1" smtClean="0">
                                  <a:solidFill>
                                    <a:schemeClr val="tx1"/>
                                  </a:solidFill>
                                  <a:latin typeface="Cambria Math"/>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 </m:t>
                                  </m:r>
                                  <m:r>
                                    <a:rPr lang="en-US" sz="2000" b="0" i="1" smtClean="0">
                                      <a:solidFill>
                                        <a:schemeClr val="tx1"/>
                                      </a:solidFill>
                                      <a:latin typeface="Cambria Math"/>
                                    </a:rPr>
                                    <m:t>𝐶</m:t>
                                  </m:r>
                                  <m:r>
                                    <a:rPr lang="en-US" sz="2000" b="0" i="1" smtClean="0">
                                      <a:solidFill>
                                        <a:schemeClr val="tx1"/>
                                      </a:solidFill>
                                      <a:latin typeface="Cambria Math"/>
                                    </a:rPr>
                                    <m:t>∨ℓ ⟹</m:t>
                                  </m:r>
                                  <m:r>
                                    <a:rPr lang="en-US" sz="2000" b="0" i="1" smtClean="0">
                                      <a:solidFill>
                                        <a:schemeClr val="tx1"/>
                                      </a:solidFill>
                                      <a:latin typeface="Cambria Math"/>
                                    </a:rPr>
                                    <m:t>𝑀</m:t>
                                  </m:r>
                                  <m:r>
                                    <a:rPr lang="en-US" sz="2000" b="0" i="1" smtClean="0">
                                      <a:solidFill>
                                        <a:schemeClr val="tx1"/>
                                      </a:solidFill>
                                      <a:latin typeface="Cambria Math"/>
                                    </a:rPr>
                                    <m:t>, </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ℓ</m:t>
                                      </m:r>
                                    </m:e>
                                    <m:sup>
                                      <m:r>
                                        <a:rPr lang="en-US" sz="2000" b="0" i="1" smtClean="0">
                                          <a:solidFill>
                                            <a:schemeClr val="tx1"/>
                                          </a:solidFill>
                                          <a:latin typeface="Cambria Math"/>
                                        </a:rPr>
                                        <m:t>𝐶</m:t>
                                      </m:r>
                                      <m:r>
                                        <a:rPr lang="en-US" sz="2000" b="0" i="1" smtClean="0">
                                          <a:solidFill>
                                            <a:schemeClr val="tx1"/>
                                          </a:solidFill>
                                          <a:latin typeface="Cambria Math"/>
                                        </a:rPr>
                                        <m:t>∨ℓ</m:t>
                                      </m:r>
                                    </m:sup>
                                  </m:sSup>
                                  <m:r>
                                    <a:rPr lang="en-US" sz="2000" b="0" i="1" smtClean="0">
                                      <a:solidFill>
                                        <a:schemeClr val="tx1"/>
                                      </a:solidFill>
                                      <a:latin typeface="Cambria Math"/>
                                    </a:rPr>
                                    <m:t>   </m:t>
                                  </m:r>
                                </m:e>
                              </m:d>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m:t>
                              </m:r>
                              <m:r>
                                <a:rPr lang="en-US" sz="2000" b="0" i="1" smtClean="0">
                                  <a:solidFill>
                                    <a:schemeClr val="tx1"/>
                                  </a:solidFill>
                                  <a:latin typeface="Cambria Math"/>
                                </a:rPr>
                                <m:t>𝐶</m:t>
                              </m:r>
                              <m:r>
                                <a:rPr lang="en-US" sz="2000" b="0" i="1" smtClean="0">
                                  <a:solidFill>
                                    <a:schemeClr val="tx1"/>
                                  </a:solidFill>
                                  <a:latin typeface="Cambria Math"/>
                                </a:rPr>
                                <m:t>∨ℓ</m:t>
                              </m:r>
                            </m:oMath>
                          </a14:m>
                          <a:r>
                            <a:rPr lang="en-US" sz="2000" dirty="0" smtClean="0">
                              <a:solidFill>
                                <a:schemeClr val="tx1"/>
                              </a:solidFill>
                            </a:rPr>
                            <a:t> </a:t>
                          </a:r>
                          <a:endParaRPr lang="en-US" sz="20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𝐶</m:t>
                              </m:r>
                              <m:r>
                                <a:rPr lang="en-US" sz="2000" b="0" i="1" smtClean="0">
                                  <a:solidFill>
                                    <a:schemeClr val="tx1"/>
                                  </a:solidFill>
                                  <a:latin typeface="Cambria Math"/>
                                </a:rPr>
                                <m:t> </m:t>
                              </m:r>
                              <m:r>
                                <a:rPr lang="en-US" sz="2000" b="0" i="1" smtClean="0">
                                  <a:solidFill>
                                    <a:schemeClr val="tx1"/>
                                  </a:solidFill>
                                  <a:latin typeface="Cambria Math"/>
                                </a:rPr>
                                <m:t>𝑖𝑠</m:t>
                              </m:r>
                              <m:r>
                                <a:rPr lang="en-US" sz="2000" b="0" i="1" smtClean="0">
                                  <a:solidFill>
                                    <a:schemeClr val="tx1"/>
                                  </a:solidFill>
                                  <a:latin typeface="Cambria Math"/>
                                </a:rPr>
                                <m:t> </m:t>
                              </m:r>
                              <m:r>
                                <a:rPr lang="en-US" sz="2000" b="0" i="1" smtClean="0">
                                  <a:solidFill>
                                    <a:schemeClr val="tx1"/>
                                  </a:solidFill>
                                  <a:latin typeface="Cambria Math"/>
                                </a:rPr>
                                <m:t>𝑓𝑎𝑙𝑠𝑒</m:t>
                              </m:r>
                              <m:r>
                                <a:rPr lang="en-US" sz="2000" b="0" i="1" smtClean="0">
                                  <a:solidFill>
                                    <a:schemeClr val="tx1"/>
                                  </a:solidFill>
                                  <a:latin typeface="Cambria Math"/>
                                </a:rPr>
                                <m:t> </m:t>
                              </m:r>
                              <m:r>
                                <a:rPr lang="en-US" sz="2000" b="0" i="1" smtClean="0">
                                  <a:solidFill>
                                    <a:schemeClr val="tx1"/>
                                  </a:solidFill>
                                  <a:latin typeface="Cambria Math"/>
                                </a:rPr>
                                <m:t>𝑢𝑛𝑑𝑒𝑟</m:t>
                              </m:r>
                              <m:r>
                                <a:rPr lang="en-US" sz="2000" b="0" i="1" smtClean="0">
                                  <a:solidFill>
                                    <a:schemeClr val="tx1"/>
                                  </a:solidFill>
                                  <a:latin typeface="Cambria Math"/>
                                </a:rPr>
                                <m:t> </m:t>
                              </m:r>
                              <m:r>
                                <a:rPr lang="en-US" sz="2000" b="0" i="1" smtClean="0">
                                  <a:solidFill>
                                    <a:schemeClr val="tx1"/>
                                  </a:solidFill>
                                  <a:latin typeface="Cambria Math"/>
                                </a:rPr>
                                <m:t>𝑀</m:t>
                              </m:r>
                            </m:oMath>
                          </a14:m>
                          <a:r>
                            <a:rPr lang="en-US" sz="2000" dirty="0" smtClean="0">
                              <a:solidFill>
                                <a:schemeClr val="tx1"/>
                              </a:solidFill>
                            </a:rPr>
                            <a:t> </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endParaRPr lang="en-US"/>
                        </a:p>
                      </a:txBody>
                      <a:tcPr>
                        <a:blipFill rotWithShape="0">
                          <a:blip r:embed="rId2"/>
                          <a:stretch>
                            <a:fillRect l="-39063" t="-5814" r="-70455"/>
                          </a:stretch>
                        </a:blipFill>
                      </a:tcPr>
                    </a:tc>
                    <a:tc>
                      <a:txBody>
                        <a:bodyPr/>
                        <a:lstStyle/>
                        <a:p>
                          <a:endParaRPr lang="en-US"/>
                        </a:p>
                      </a:txBody>
                      <a:tcPr>
                        <a:blipFill rotWithShape="0">
                          <a:blip r:embed="rId2"/>
                          <a:stretch>
                            <a:fillRect l="-197379" t="-5814"/>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4623317"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ℓ</m:t>
                    </m:r>
                  </m:oMath>
                </a14:m>
                <a:r>
                  <a:rPr lang="en-US" sz="2400" dirty="0" smtClean="0"/>
                  <a:t> must be true if </a:t>
                </a:r>
                <a14:m>
                  <m:oMath xmlns:m="http://schemas.openxmlformats.org/officeDocument/2006/math">
                    <m:r>
                      <a:rPr lang="en-US" sz="2400" b="0" i="1" smtClean="0">
                        <a:latin typeface="Cambria Math" panose="02040503050406030204" pitchFamily="18" charset="0"/>
                      </a:rPr>
                      <m:t>𝑀</m:t>
                    </m:r>
                  </m:oMath>
                </a14:m>
                <a:r>
                  <a:rPr lang="en-US" sz="2400" dirty="0" smtClean="0"/>
                  <a:t> has any chance </a:t>
                </a:r>
              </a:p>
              <a:p>
                <a:r>
                  <a:rPr lang="en-US" sz="2400" dirty="0" smtClean="0"/>
                  <a:t>of being a model for </a:t>
                </a:r>
                <a14:m>
                  <m:oMath xmlns:m="http://schemas.openxmlformats.org/officeDocument/2006/math">
                    <m:r>
                      <a:rPr lang="en-US" sz="2400" i="1">
                        <a:latin typeface="Cambria Math"/>
                      </a:rPr>
                      <m:t>𝐹</m:t>
                    </m:r>
                    <m:r>
                      <a:rPr lang="en-US" sz="2400" i="1">
                        <a:latin typeface="Cambria Math"/>
                      </a:rPr>
                      <m:t>, </m:t>
                    </m:r>
                    <m:r>
                      <a:rPr lang="en-US" sz="2400" i="1">
                        <a:latin typeface="Cambria Math"/>
                      </a:rPr>
                      <m:t>𝐶</m:t>
                    </m:r>
                    <m:r>
                      <a:rPr lang="en-US" sz="2400" i="1">
                        <a:latin typeface="Cambria Math"/>
                      </a:rPr>
                      <m:t>∨ℓ </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4623317" cy="830997"/>
              </a:xfrm>
              <a:prstGeom prst="rect">
                <a:avLst/>
              </a:prstGeom>
              <a:blipFill rotWithShape="0">
                <a:blip r:embed="rId3"/>
                <a:stretch>
                  <a:fillRect l="-2111" t="-5882" r="-1187" b="-15441"/>
                </a:stretch>
              </a:blipFill>
            </p:spPr>
            <p:txBody>
              <a:bodyPr/>
              <a:lstStyle/>
              <a:p>
                <a:r>
                  <a:rPr lang="en-US">
                    <a:noFill/>
                  </a:rPr>
                  <a:t> </a:t>
                </a:r>
              </a:p>
            </p:txBody>
          </p:sp>
        </mc:Fallback>
      </mc:AlternateContent>
    </p:spTree>
    <p:extLst>
      <p:ext uri="{BB962C8B-B14F-4D97-AF65-F5344CB8AC3E}">
        <p14:creationId xmlns:p14="http://schemas.microsoft.com/office/powerpoint/2010/main" val="383261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𝑡𝑟𝑢𝑒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b="0" i="1" dirty="0" smtClean="0">
                              <a:solidFill>
                                <a:schemeClr val="tx1"/>
                              </a:solidFill>
                              <a:latin typeface="Cambria Math"/>
                            </a:rPr>
                            <a:t> </a:t>
                          </a:r>
                          <a:endParaRPr lang="en-US" sz="2400" dirty="0" err="1" smtClean="0">
                            <a:solidFill>
                              <a:schemeClr val="tx1"/>
                            </a:solidFill>
                          </a:endParaRPr>
                        </a:p>
                      </a:txBody>
                      <a:tcPr/>
                    </a:tc>
                    <a:extLst>
                      <a:ext uri="{0D108BD9-81ED-4DB2-BD59-A6C34878D82A}">
                        <a16:rowId xmlns:a16="http://schemas.microsoft.com/office/drawing/2014/main" val="10000"/>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𝑈𝑛𝑠𝑎𝑡</m:t>
                              </m:r>
                            </m:oMath>
                          </a14:m>
                          <a:r>
                            <a:rPr lang="en-US" sz="2400" dirty="0" smtClean="0">
                              <a:solidFill>
                                <a:schemeClr val="tx1"/>
                              </a:solidFill>
                            </a:rPr>
                            <a:t> </a:t>
                          </a:r>
                          <a:endParaRPr lang="en-US" sz="2400" dirty="0">
                            <a:solidFill>
                              <a:schemeClr val="tx1"/>
                            </a:solidFill>
                          </a:endParaRPr>
                        </a:p>
                      </a:txBody>
                      <a:tcPr/>
                    </a:tc>
                    <a:tc>
                      <a:txBody>
                        <a:bodyPr/>
                        <a:lstStyle/>
                        <a:p>
                          <a:endParaRPr lang="en-US" sz="2400" dirty="0" smtClean="0">
                            <a:solidFill>
                              <a:schemeClr val="tx1"/>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endParaRPr lang="en-US"/>
                        </a:p>
                      </a:txBody>
                      <a:tcPr>
                        <a:blipFill rotWithShape="0">
                          <a:blip r:embed="rId2"/>
                          <a:stretch>
                            <a:fillRect l="-38969" t="-9412" r="-70370" b="-115294"/>
                          </a:stretch>
                        </a:blipFill>
                      </a:tcPr>
                    </a:tc>
                    <a:tc>
                      <a:txBody>
                        <a:bodyPr/>
                        <a:lstStyle/>
                        <a:p>
                          <a:endParaRPr lang="en-US"/>
                        </a:p>
                      </a:txBody>
                      <a:tcPr>
                        <a:blipFill rotWithShape="0">
                          <a:blip r:embed="rId2"/>
                          <a:stretch>
                            <a:fillRect l="-197483" t="-9412" b="-115294"/>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endParaRPr lang="en-US"/>
                        </a:p>
                      </a:txBody>
                      <a:tcPr>
                        <a:blipFill rotWithShape="0">
                          <a:blip r:embed="rId2"/>
                          <a:stretch>
                            <a:fillRect l="-38969" t="-109412" r="-70370" b="-15294"/>
                          </a:stretch>
                        </a:blipFill>
                      </a:tcPr>
                    </a:tc>
                    <a:tc>
                      <a:txBody>
                        <a:bodyPr/>
                        <a:lstStyle/>
                        <a:p>
                          <a:endParaRPr lang="en-US" sz="2400" dirty="0" smtClean="0">
                            <a:solidFill>
                              <a:schemeClr val="tx1"/>
                            </a:solidFill>
                          </a:endParaRPr>
                        </a:p>
                      </a:txBody>
                      <a:tcPr/>
                    </a:tc>
                  </a:tr>
                </a:tbl>
              </a:graphicData>
            </a:graphic>
          </p:graphicFrame>
        </mc:Fallback>
      </mc:AlternateContent>
    </p:spTree>
    <p:extLst>
      <p:ext uri="{BB962C8B-B14F-4D97-AF65-F5344CB8AC3E}">
        <p14:creationId xmlns:p14="http://schemas.microsoft.com/office/powerpoint/2010/main" val="2971147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𝑓𝑎𝑙𝑠𝑒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err="1"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endParaRPr lang="en-US"/>
                        </a:p>
                      </a:txBody>
                      <a:tcPr>
                        <a:blipFill rotWithShape="0">
                          <a:blip r:embed="rId2"/>
                          <a:stretch>
                            <a:fillRect l="-38969" t="-10000" r="-70370" b="-22500"/>
                          </a:stretch>
                        </a:blipFill>
                      </a:tcPr>
                    </a:tc>
                    <a:tc>
                      <a:txBody>
                        <a:bodyPr/>
                        <a:lstStyle/>
                        <a:p>
                          <a:endParaRPr lang="en-US"/>
                        </a:p>
                      </a:txBody>
                      <a:tcPr>
                        <a:blipFill rotWithShape="0">
                          <a:blip r:embed="rId2"/>
                          <a:stretch>
                            <a:fillRect l="-197483" t="-10000" b="-22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699993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oMath>
                </a14:m>
                <a:r>
                  <a:rPr lang="en-US" sz="2400" dirty="0" smtClean="0"/>
                  <a:t> is a </a:t>
                </a:r>
                <a:r>
                  <a:rPr lang="en-US" sz="2400" b="1" dirty="0" smtClean="0"/>
                  <a:t>sufficient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6999930" cy="461665"/>
              </a:xfrm>
              <a:prstGeom prst="rect">
                <a:avLst/>
              </a:prstGeom>
              <a:blipFill rotWithShape="0">
                <a:blip r:embed="rId3"/>
                <a:stretch>
                  <a:fillRect l="-261"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928179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extLst>
                        <a:ext uri="{9D8B030D-6E8A-4147-A177-3AD203B41FA5}">
                          <a16:colId xmlns:a16="http://schemas.microsoft.com/office/drawing/2014/main" val="20000"/>
                        </a:ext>
                      </a:extLst>
                    </a:gridCol>
                    <a:gridCol w="4987654">
                      <a:extLst>
                        <a:ext uri="{9D8B030D-6E8A-4147-A177-3AD203B41FA5}">
                          <a16:colId xmlns:a16="http://schemas.microsoft.com/office/drawing/2014/main" val="20001"/>
                        </a:ext>
                      </a:extLst>
                    </a:gridCol>
                    <a:gridCol w="18570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𝐷</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a:rPr>
                                    <m:t>∨ℓ</m:t>
                                  </m:r>
                                </m:sup>
                              </m:sSup>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dirty="0" smtClean="0">
                              <a:solidFill>
                                <a:schemeClr val="tx1"/>
                              </a:solidFill>
                            </a:rPr>
                            <a:t> </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endParaRPr lang="en-US"/>
                        </a:p>
                      </a:txBody>
                      <a:tcPr>
                        <a:blipFill rotWithShape="0">
                          <a:blip r:embed="rId2"/>
                          <a:stretch>
                            <a:fillRect l="-31258" t="-9877" r="-37241" b="-20988"/>
                          </a:stretch>
                        </a:blipFill>
                      </a:tcPr>
                    </a:tc>
                    <a:tc>
                      <a:txBody>
                        <a:bodyPr/>
                        <a:lstStyle/>
                        <a:p>
                          <a:endParaRPr lang="en-US"/>
                        </a:p>
                      </a:txBody>
                      <a:tcPr>
                        <a:blipFill rotWithShape="0">
                          <a:blip r:embed="rId2"/>
                          <a:stretch>
                            <a:fillRect l="-352459" t="-9877" b="-20988"/>
                          </a:stretch>
                        </a:blipFill>
                      </a:tcPr>
                    </a:tc>
                  </a:tr>
                </a:tbl>
              </a:graphicData>
            </a:graphic>
          </p:graphicFrame>
        </mc:Fallback>
      </mc:AlternateContent>
      <p:grpSp>
        <p:nvGrpSpPr>
          <p:cNvPr id="4" name="Group 3"/>
          <p:cNvGrpSpPr/>
          <p:nvPr/>
        </p:nvGrpSpPr>
        <p:grpSpPr>
          <a:xfrm>
            <a:off x="609600" y="2286000"/>
            <a:ext cx="4589929" cy="2888796"/>
            <a:chOff x="896471" y="2210216"/>
            <a:chExt cx="4589929" cy="2888796"/>
          </a:xfrm>
        </p:grpSpPr>
        <mc:AlternateContent xmlns:mc="http://schemas.openxmlformats.org/markup-compatibility/2006" xmlns:a14="http://schemas.microsoft.com/office/drawing/2010/main">
          <mc:Choice Requires="a14">
            <p:sp>
              <p:nvSpPr>
                <p:cNvPr id="5" name="Rectangle 4"/>
                <p:cNvSpPr/>
                <p:nvPr/>
              </p:nvSpPr>
              <p:spPr>
                <a:xfrm>
                  <a:off x="914400" y="2667000"/>
                  <a:ext cx="4572000" cy="2432012"/>
                </a:xfrm>
                <a:prstGeom prst="rect">
                  <a:avLst/>
                </a:prstGeom>
                <a:ln>
                  <a:solidFill>
                    <a:schemeClr val="accent2">
                      <a:lumMod val="50000"/>
                    </a:schemeClr>
                  </a:solidFill>
                </a:ln>
              </p:spPr>
              <p:txBody>
                <a:bodyPr>
                  <a:spAutoFit/>
                </a:bodyPr>
                <a:lstStyle/>
                <a:p>
                  <a:r>
                    <a:rPr lang="en-US" sz="2000" b="1" dirty="0"/>
                    <a:t>Corollary</a:t>
                  </a:r>
                  <a:r>
                    <a:rPr lang="en-US" sz="2000" dirty="0"/>
                    <a:t>: </a:t>
                  </a:r>
                </a:p>
                <a:p>
                  <a:r>
                    <a:rPr lang="en-US" dirty="0"/>
                    <a:t>If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𝐹</m:t>
                      </m:r>
                    </m:oMath>
                  </a14:m>
                  <a:r>
                    <a:rPr lang="en-US" dirty="0"/>
                    <a:t> then </a:t>
                  </a:r>
                </a:p>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𝐶</m:t>
                          </m:r>
                          <m:r>
                            <a:rPr lang="en-US" i="1">
                              <a:latin typeface="Cambria Math" panose="02040503050406030204" pitchFamily="18" charset="0"/>
                            </a:rPr>
                            <m:t>,ℓ </m:t>
                          </m:r>
                        </m:e>
                      </m:acc>
                      <m:r>
                        <a:rPr lang="en-US" i="1">
                          <a:latin typeface="Cambria Math" panose="02040503050406030204" pitchFamily="18" charset="0"/>
                        </a:rPr>
                        <m:t>⊆</m:t>
                      </m:r>
                      <m:r>
                        <a:rPr lang="en-US" i="1">
                          <a:latin typeface="Cambria Math" panose="02040503050406030204" pitchFamily="18" charset="0"/>
                        </a:rPr>
                        <m:t>𝑀</m:t>
                      </m:r>
                    </m:oMath>
                  </a14:m>
                  <a:r>
                    <a:rPr lang="en-US" dirty="0"/>
                    <a:t> for some</a:t>
                  </a:r>
                  <a:r>
                    <a:rPr lang="en-US" dirty="0" smtClean="0"/>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∨ℓ</m:t>
                      </m:r>
                    </m:oMath>
                  </a14:m>
                  <a:r>
                    <a:rPr lang="en-US" dirty="0" smtClean="0"/>
                    <a:t/>
                  </a:r>
                  <a:br>
                    <a:rPr lang="en-US" dirty="0" smtClean="0"/>
                  </a:br>
                  <a:r>
                    <a:rPr lang="en-US" dirty="0" smtClean="0"/>
                    <a:t>  (</a:t>
                  </a:r>
                  <a:r>
                    <a:rPr lang="en-US" dirty="0"/>
                    <a:t>or </a:t>
                  </a:r>
                  <a14:m>
                    <m:oMath xmlns:m="http://schemas.openxmlformats.org/officeDocument/2006/math">
                      <m:r>
                        <a:rPr lang="en-US" i="1">
                          <a:latin typeface="Cambria Math" panose="02040503050406030204" pitchFamily="18" charset="0"/>
                        </a:rPr>
                        <m:t>𝐹</m:t>
                      </m:r>
                    </m:oMath>
                  </a14:m>
                  <a:r>
                    <a:rPr lang="en-US" dirty="0"/>
                    <a:t> contains </a:t>
                  </a:r>
                  <a14:m>
                    <m:oMath xmlns:m="http://schemas.openxmlformats.org/officeDocument/2006/math">
                      <m:r>
                        <a:rPr lang="en-US" i="1">
                          <a:latin typeface="Cambria Math" panose="02040503050406030204" pitchFamily="18" charset="0"/>
                        </a:rPr>
                        <m:t>∅</m:t>
                      </m:r>
                    </m:oMath>
                  </a14:m>
                  <a:r>
                    <a:rPr lang="en-US" dirty="0"/>
                    <a:t>)</a:t>
                  </a:r>
                </a:p>
                <a:p>
                  <a:r>
                    <a:rPr lang="en-US" dirty="0"/>
                    <a:t>-  for every </a:t>
                  </a:r>
                  <a14:m>
                    <m:oMath xmlns:m="http://schemas.openxmlformats.org/officeDocument/2006/math">
                      <m:r>
                        <a:rPr lang="en-US" i="1">
                          <a:latin typeface="Cambria Math" panose="02040503050406030204" pitchFamily="18" charset="0"/>
                        </a:rPr>
                        <m:t>𝐷</m:t>
                      </m:r>
                    </m:oMath>
                  </a14:m>
                  <a:r>
                    <a:rPr lang="en-US" dirty="0"/>
                    <a:t>, where </a:t>
                  </a:r>
                </a:p>
                <a:p>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𝑀</m:t>
                      </m:r>
                    </m:oMath>
                  </a14:m>
                  <a:r>
                    <a:rPr lang="en-US" dirty="0"/>
                    <a:t>,  </a:t>
                  </a:r>
                </a:p>
                <a:p>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∨¬ℓ)</m:t>
                      </m:r>
                    </m:oMath>
                  </a14:m>
                  <a:endParaRPr lang="en-US" dirty="0"/>
                </a:p>
                <a:p>
                  <a:r>
                    <a:rPr lang="en-US" dirty="0"/>
                    <a:t>    it is not possible to extend</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𝑀</m:t>
                          </m:r>
                        </m:e>
                        <m:sup>
                          <m:r>
                            <a:rPr lang="en-US" i="1">
                              <a:latin typeface="Cambria Math" panose="02040503050406030204" pitchFamily="18" charset="0"/>
                            </a:rPr>
                            <m:t>′</m:t>
                          </m:r>
                        </m:sup>
                      </m:sSup>
                    </m:oMath>
                  </a14:m>
                  <a:r>
                    <a:rPr lang="en-US" dirty="0"/>
                    <a:t> to satisfy </a:t>
                  </a:r>
                  <a14:m>
                    <m:oMath xmlns:m="http://schemas.openxmlformats.org/officeDocument/2006/math">
                      <m:r>
                        <a:rPr lang="en-US" i="1">
                          <a:latin typeface="Cambria Math" panose="02040503050406030204" pitchFamily="18" charset="0"/>
                        </a:rPr>
                        <m:t>𝐹</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14400" y="2667000"/>
                  <a:ext cx="4572000" cy="2432012"/>
                </a:xfrm>
                <a:prstGeom prst="rect">
                  <a:avLst/>
                </a:prstGeom>
                <a:blipFill rotWithShape="0">
                  <a:blip r:embed="rId3"/>
                  <a:stretch>
                    <a:fillRect l="-1330" t="-1247"/>
                  </a:stretch>
                </a:blipFill>
                <a:ln>
                  <a:solidFill>
                    <a:schemeClr val="accent2">
                      <a:lumMod val="50000"/>
                    </a:schemeClr>
                  </a:solidFill>
                </a:ln>
              </p:spPr>
              <p:txBody>
                <a:bodyPr/>
                <a:lstStyle/>
                <a:p>
                  <a:r>
                    <a:rPr lang="en-US">
                      <a:noFill/>
                    </a:rPr>
                    <a:t> </a:t>
                  </a:r>
                </a:p>
              </p:txBody>
            </p:sp>
          </mc:Fallback>
        </mc:AlternateContent>
        <p:sp>
          <p:nvSpPr>
            <p:cNvPr id="6" name="TextBox 5"/>
            <p:cNvSpPr txBox="1"/>
            <p:nvPr/>
          </p:nvSpPr>
          <p:spPr>
            <a:xfrm>
              <a:off x="896471" y="2210216"/>
              <a:ext cx="1007135" cy="461665"/>
            </a:xfrm>
            <a:prstGeom prst="rect">
              <a:avLst/>
            </a:prstGeom>
            <a:noFill/>
          </p:spPr>
          <p:txBody>
            <a:bodyPr wrap="none" rtlCol="0">
              <a:spAutoFit/>
            </a:bodyPr>
            <a:lstStyle/>
            <a:p>
              <a:r>
                <a:rPr lang="en-US" sz="2400" b="1" dirty="0" smtClean="0">
                  <a:solidFill>
                    <a:srgbClr val="00B0F0"/>
                  </a:solidFill>
                </a:rPr>
                <a:t>Recall </a:t>
              </a:r>
              <a:endParaRPr lang="en-US" sz="2400" b="1" dirty="0">
                <a:solidFill>
                  <a:srgbClr val="00B0F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3352800" y="5582127"/>
                <a:ext cx="5667001"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oMath>
                </a14:m>
                <a:r>
                  <a:rPr lang="en-US" sz="2400" dirty="0" smtClean="0"/>
                  <a:t> is a sufficient</a:t>
                </a:r>
                <a:r>
                  <a:rPr lang="en-US" sz="2400" b="1" dirty="0" smtClean="0"/>
                  <a:t> </a:t>
                </a:r>
                <a:r>
                  <a:rPr lang="en-US" sz="2400" dirty="0" smtClean="0"/>
                  <a:t>and</a:t>
                </a:r>
                <a:r>
                  <a:rPr lang="en-US" sz="2400" b="1" dirty="0" smtClean="0"/>
                  <a:t> earlier </a:t>
                </a:r>
                <a:r>
                  <a:rPr lang="en-US" sz="2400" dirty="0" smtClean="0"/>
                  <a:t>explanation </a:t>
                </a:r>
              </a:p>
              <a:p>
                <a:r>
                  <a:rPr lang="en-US" sz="2400" dirty="0" smtClean="0"/>
                  <a:t>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52800" y="5582127"/>
                <a:ext cx="5667001" cy="830997"/>
              </a:xfrm>
              <a:prstGeom prst="rect">
                <a:avLst/>
              </a:prstGeom>
              <a:blipFill rotWithShape="0">
                <a:blip r:embed="rId4"/>
                <a:stretch>
                  <a:fillRect l="-1613" t="-5882" r="-645" b="-16176"/>
                </a:stretch>
              </a:blipFill>
            </p:spPr>
            <p:txBody>
              <a:bodyPr/>
              <a:lstStyle/>
              <a:p>
                <a:r>
                  <a:rPr lang="en-US">
                    <a:noFill/>
                  </a:rPr>
                  <a:t> </a:t>
                </a:r>
              </a:p>
            </p:txBody>
          </p:sp>
        </mc:Fallback>
      </mc:AlternateContent>
    </p:spTree>
    <p:extLst>
      <p:ext uri="{BB962C8B-B14F-4D97-AF65-F5344CB8AC3E}">
        <p14:creationId xmlns:p14="http://schemas.microsoft.com/office/powerpoint/2010/main" val="2121523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extLst>
                        <a:ext uri="{9D8B030D-6E8A-4147-A177-3AD203B41FA5}">
                          <a16:colId xmlns:a16="http://schemas.microsoft.com/office/drawing/2014/main" val="20000"/>
                        </a:ext>
                      </a:extLst>
                    </a:gridCol>
                    <a:gridCol w="4094662">
                      <a:extLst>
                        <a:ext uri="{9D8B030D-6E8A-4147-A177-3AD203B41FA5}">
                          <a16:colId xmlns:a16="http://schemas.microsoft.com/office/drawing/2014/main" val="20001"/>
                        </a:ext>
                      </a:extLst>
                    </a:gridCol>
                    <a:gridCol w="265639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a:rPr>
                                        <m:t>𝐶</m:t>
                                      </m:r>
                                      <m:r>
                                        <a:rPr lang="en-US" sz="2400" b="0" i="1" smtClean="0">
                                          <a:solidFill>
                                            <a:schemeClr val="tx1"/>
                                          </a:solidFill>
                                          <a:latin typeface="Cambria Math"/>
                                        </a:rPr>
                                        <m:t>∨ℓ</m:t>
                                      </m:r>
                                    </m:sup>
                                  </m:sSup>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r>
                            <a:rPr lang="en-US" sz="2400" b="0" dirty="0" smtClean="0">
                              <a:solidFill>
                                <a:schemeClr val="tx1"/>
                              </a:solidFill>
                            </a:rPr>
                            <a:t>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𝐶</m:t>
                                  </m:r>
                                </m:e>
                              </m:acc>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 ¬ℓ∈</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oMath>
                          </a14:m>
                          <a:endParaRPr lang="en-US" sz="2400" i="1" dirty="0"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50425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endParaRPr lang="en-US"/>
                        </a:p>
                      </a:txBody>
                      <a:tcPr>
                        <a:blipFill rotWithShape="0">
                          <a:blip r:embed="rId2"/>
                          <a:stretch>
                            <a:fillRect l="-37649" t="-9524" r="-64881" b="-16667"/>
                          </a:stretch>
                        </a:blipFill>
                      </a:tcPr>
                    </a:tc>
                    <a:tc>
                      <a:txBody>
                        <a:bodyPr/>
                        <a:lstStyle/>
                        <a:p>
                          <a:endParaRPr lang="en-US"/>
                        </a:p>
                      </a:txBody>
                      <a:tcPr>
                        <a:blipFill rotWithShape="0">
                          <a:blip r:embed="rId2"/>
                          <a:stretch>
                            <a:fillRect l="-212156" t="-9524" b="-166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46590" y="2438400"/>
                <a:ext cx="8458200" cy="1200329"/>
              </a:xfrm>
              <a:prstGeom prst="rect">
                <a:avLst/>
              </a:prstGeom>
              <a:noFill/>
            </p:spPr>
            <p:txBody>
              <a:bodyPr wrap="square" rtlCol="0">
                <a:spAutoFit/>
              </a:bodyPr>
              <a:lstStyle/>
              <a:p>
                <a:pPr marL="342900" indent="-342900">
                  <a:buFontTx/>
                  <a:buChar char="-"/>
                </a:pPr>
                <a14:m>
                  <m:oMath xmlns:m="http://schemas.openxmlformats.org/officeDocument/2006/math">
                    <m:r>
                      <a:rPr lang="en-US" sz="2400" i="1" smtClean="0">
                        <a:latin typeface="Cambria Math"/>
                      </a:rPr>
                      <m:t>𝐶</m:t>
                    </m:r>
                    <m:r>
                      <a:rPr lang="en-US" sz="2400" i="1" smtClean="0">
                        <a:latin typeface="Cambria Math"/>
                      </a:rPr>
                      <m:t>∨ℓ</m:t>
                    </m:r>
                  </m:oMath>
                </a14:m>
                <a:r>
                  <a:rPr lang="en-US" sz="2400" dirty="0" smtClean="0"/>
                  <a:t> is a sufficient</a:t>
                </a:r>
                <a:r>
                  <a:rPr lang="en-US" sz="2400" b="1" dirty="0" smtClean="0"/>
                  <a: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b="0" dirty="0" smtClean="0"/>
              </a:p>
              <a:p>
                <a:endParaRPr lang="en-US" sz="2400" b="0" dirty="0" smtClean="0"/>
              </a:p>
              <a:p>
                <a:pPr marL="342900" indent="-342900">
                  <a:buFontTx/>
                  <a:buChar char="-"/>
                </a:pPr>
                <a:r>
                  <a:rPr lang="en-US" sz="2400" dirty="0" smtClean="0"/>
                  <a:t>Prefixes of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smtClean="0"/>
                  <a:t> that contain </a:t>
                </a:r>
                <a14:m>
                  <m:oMath xmlns:m="http://schemas.openxmlformats.org/officeDocument/2006/math">
                    <m:r>
                      <a:rPr lang="en-US" sz="2400" b="0" i="1" smtClean="0">
                        <a:latin typeface="Cambria Math" panose="02040503050406030204" pitchFamily="18" charset="0"/>
                      </a:rPr>
                      <m:t>¬ℓ</m:t>
                    </m:r>
                  </m:oMath>
                </a14:m>
                <a:r>
                  <a:rPr lang="en-US" sz="2400" dirty="0" smtClean="0"/>
                  <a:t> cannot become a model of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590" y="2438400"/>
                <a:ext cx="8458200" cy="1200329"/>
              </a:xfrm>
              <a:prstGeom prst="rect">
                <a:avLst/>
              </a:prstGeom>
              <a:blipFill rotWithShape="0">
                <a:blip r:embed="rId3"/>
                <a:stretch>
                  <a:fillRect l="-1153" t="-456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191000"/>
                <a:ext cx="8277844" cy="2532425"/>
              </a:xfrm>
              <a:prstGeom prst="rect">
                <a:avLst/>
              </a:prstGeom>
              <a:noFill/>
            </p:spPr>
            <p:txBody>
              <a:bodyPr wrap="none" rtlCol="0">
                <a:spAutoFit/>
              </a:bodyPr>
              <a:lstStyle/>
              <a:p>
                <a:r>
                  <a:rPr lang="en-US" b="1" dirty="0"/>
                  <a:t>FUIP</a:t>
                </a:r>
                <a:r>
                  <a:rPr lang="en-US" dirty="0"/>
                  <a:t> </a:t>
                </a:r>
                <a:r>
                  <a:rPr lang="en-US" i="1" dirty="0"/>
                  <a:t>First Unique Implication Point</a:t>
                </a:r>
                <a:r>
                  <a:rPr lang="en-US" dirty="0"/>
                  <a:t> </a:t>
                </a:r>
                <a:r>
                  <a:rPr lang="en-US" dirty="0" smtClean="0"/>
                  <a:t>strategy when # of decision literals in </a:t>
                </a:r>
                <a14:m>
                  <m:oMath xmlns:m="http://schemas.openxmlformats.org/officeDocument/2006/math">
                    <m:r>
                      <a:rPr lang="en-US" b="0" i="1" smtClean="0">
                        <a:latin typeface="Cambria Math" panose="02040503050406030204" pitchFamily="18" charset="0"/>
                      </a:rPr>
                      <m:t>𝑀</m:t>
                    </m:r>
                  </m:oMath>
                </a14:m>
                <a:r>
                  <a:rPr lang="en-US" dirty="0" smtClean="0"/>
                  <a:t> is minimal.</a:t>
                </a:r>
              </a:p>
              <a:p>
                <a:endParaRPr lang="en-US" dirty="0" smtClean="0"/>
              </a:p>
              <a:p>
                <a:r>
                  <a:rPr lang="en-US" sz="2400" dirty="0" smtClean="0"/>
                  <a:t>Why </a:t>
                </a:r>
                <a:r>
                  <a:rPr lang="en-US" sz="2400" dirty="0"/>
                  <a:t>is </a:t>
                </a:r>
                <a:r>
                  <a:rPr lang="en-US" sz="2400" b="1" dirty="0"/>
                  <a:t>FUIP</a:t>
                </a:r>
                <a:r>
                  <a:rPr lang="en-US" sz="2400" dirty="0"/>
                  <a:t> better? </a:t>
                </a:r>
              </a:p>
              <a:p>
                <a:pPr marL="285750" indent="-285750">
                  <a:buFontTx/>
                  <a:buChar char="-"/>
                </a:pPr>
                <a:r>
                  <a:rPr lang="en-US" sz="2400" dirty="0" smtClean="0"/>
                  <a:t>Minimizes # of backtracking points before learned </a:t>
                </a:r>
                <a:r>
                  <a:rPr lang="en-US" sz="2400" dirty="0"/>
                  <a:t>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endParaRPr lang="en-US" sz="2400" dirty="0" smtClean="0"/>
              </a:p>
              <a:p>
                <a:pPr marL="285750" indent="-285750">
                  <a:buFontTx/>
                  <a:buChar char="-"/>
                </a:pPr>
                <a:r>
                  <a:rPr lang="en-US" sz="2400" dirty="0" smtClean="0"/>
                  <a:t>What if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 implies negation of removed backtracking point? </a:t>
                </a:r>
              </a:p>
              <a:p>
                <a:pPr marL="742950" lvl="1" indent="-285750">
                  <a:buFontTx/>
                  <a:buChar char="-"/>
                </a:pPr>
                <a:r>
                  <a:rPr lang="en-US" sz="2400" dirty="0" smtClean="0"/>
                  <a:t>We would </a:t>
                </a:r>
                <a:r>
                  <a:rPr lang="en-US" sz="2400" i="1" dirty="0" smtClean="0"/>
                  <a:t>forget </a:t>
                </a:r>
                <a:r>
                  <a:rPr lang="en-US" sz="2400" dirty="0" smtClean="0"/>
                  <a:t>the learned 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during </a:t>
                </a:r>
                <a:r>
                  <a:rPr lang="en-US" sz="2400" dirty="0" err="1" smtClean="0"/>
                  <a:t>backjumping</a:t>
                </a:r>
                <a:r>
                  <a:rPr lang="en-US" sz="2400" dirty="0" smtClean="0"/>
                  <a:t>.</a:t>
                </a:r>
              </a:p>
              <a:p>
                <a:pPr marL="742950" lvl="1" indent="-285750">
                  <a:buFontTx/>
                  <a:buChar char="-"/>
                </a:pPr>
                <a:r>
                  <a:rPr lang="en-US" sz="2400" dirty="0" smtClean="0"/>
                  <a:t>… only to then re-learn it.</a:t>
                </a:r>
              </a:p>
            </p:txBody>
          </p:sp>
        </mc:Choice>
        <mc:Fallback xmlns="">
          <p:sp>
            <p:nvSpPr>
              <p:cNvPr id="8" name="TextBox 7"/>
              <p:cNvSpPr txBox="1">
                <a:spLocks noRot="1" noChangeAspect="1" noMove="1" noResize="1" noEditPoints="1" noAdjustHandles="1" noChangeArrowheads="1" noChangeShapeType="1" noTextEdit="1"/>
              </p:cNvSpPr>
              <p:nvPr/>
            </p:nvSpPr>
            <p:spPr>
              <a:xfrm>
                <a:off x="381000" y="4191000"/>
                <a:ext cx="8277844" cy="2532425"/>
              </a:xfrm>
              <a:prstGeom prst="rect">
                <a:avLst/>
              </a:prstGeom>
              <a:blipFill rotWithShape="0">
                <a:blip r:embed="rId4"/>
                <a:stretch>
                  <a:fillRect l="-1179" t="-1446" b="-4578"/>
                </a:stretch>
              </a:blipFill>
            </p:spPr>
            <p:txBody>
              <a:bodyPr/>
              <a:lstStyle/>
              <a:p>
                <a:r>
                  <a:rPr lang="en-US">
                    <a:noFill/>
                  </a:rPr>
                  <a:t> </a:t>
                </a:r>
              </a:p>
            </p:txBody>
          </p:sp>
        </mc:Fallback>
      </mc:AlternateContent>
    </p:spTree>
    <p:extLst>
      <p:ext uri="{BB962C8B-B14F-4D97-AF65-F5344CB8AC3E}">
        <p14:creationId xmlns:p14="http://schemas.microsoft.com/office/powerpoint/2010/main" val="2669600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endParaRPr lang="en-US"/>
                        </a:p>
                      </a:txBody>
                      <a:tcPr>
                        <a:blipFill rotWithShape="0">
                          <a:blip r:embed="rId2"/>
                          <a:stretch>
                            <a:fillRect l="-38969" t="-10000" r="-70370" b="-2250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Fallback>
      </mc:AlternateContent>
      <p:sp>
        <p:nvSpPr>
          <p:cNvPr id="4" name="TextBox 3"/>
          <p:cNvSpPr txBox="1"/>
          <p:nvPr/>
        </p:nvSpPr>
        <p:spPr>
          <a:xfrm>
            <a:off x="533400" y="3810000"/>
            <a:ext cx="8351645" cy="461665"/>
          </a:xfrm>
          <a:prstGeom prst="rect">
            <a:avLst/>
          </a:prstGeom>
          <a:noFill/>
        </p:spPr>
        <p:txBody>
          <a:bodyPr wrap="none" rtlCol="0">
            <a:spAutoFit/>
          </a:bodyPr>
          <a:lstStyle/>
          <a:p>
            <a:r>
              <a:rPr lang="en-US" sz="2400" dirty="0" smtClean="0"/>
              <a:t>Re-use proof step for later: build DAG proof instead of TREE proof</a:t>
            </a:r>
            <a:endParaRPr lang="en-US" sz="2400" dirty="0"/>
          </a:p>
        </p:txBody>
      </p:sp>
    </p:spTree>
    <p:extLst>
      <p:ext uri="{BB962C8B-B14F-4D97-AF65-F5344CB8AC3E}">
        <p14:creationId xmlns:p14="http://schemas.microsoft.com/office/powerpoint/2010/main" val="2649915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47781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𝑀</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panose="02040503050406030204" pitchFamily="18" charset="0"/>
                                </a:rPr>
                                <m:t> </m:t>
                              </m:r>
                            </m:oMath>
                          </a14:m>
                          <a:r>
                            <a:rPr lang="en-US" sz="2400" dirty="0" smtClean="0">
                              <a:solidFill>
                                <a:schemeClr val="tx1"/>
                              </a:solidFill>
                            </a:rPr>
                            <a:t>is a learned clause</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endParaRPr lang="en-US"/>
                        </a:p>
                      </a:txBody>
                      <a:tcPr>
                        <a:blipFill rotWithShape="0">
                          <a:blip r:embed="rId2"/>
                          <a:stretch>
                            <a:fillRect l="-42382" t="-9877" r="-85289" b="-20988"/>
                          </a:stretch>
                        </a:blipFill>
                      </a:tcPr>
                    </a:tc>
                    <a:tc>
                      <a:txBody>
                        <a:bodyPr/>
                        <a:lstStyle/>
                        <a:p>
                          <a:endParaRPr lang="en-US"/>
                        </a:p>
                      </a:txBody>
                      <a:tcPr>
                        <a:blipFill rotWithShape="0">
                          <a:blip r:embed="rId2"/>
                          <a:stretch>
                            <a:fillRect l="-166940" t="-9877" b="-20988"/>
                          </a:stretch>
                        </a:blipFill>
                      </a:tcPr>
                    </a:tc>
                  </a:tr>
                </a:tbl>
              </a:graphicData>
            </a:graphic>
          </p:graphicFrame>
        </mc:Fallback>
      </mc:AlternateContent>
      <p:pic>
        <p:nvPicPr>
          <p:cNvPr id="5" name="Picture 4"/>
          <p:cNvPicPr>
            <a:picLocks noChangeAspect="1"/>
          </p:cNvPicPr>
          <p:nvPr/>
        </p:nvPicPr>
        <p:blipFill rotWithShape="1">
          <a:blip r:embed="rId3"/>
          <a:srcRect l="11001" t="14445" r="17000" b="13555"/>
          <a:stretch/>
        </p:blipFill>
        <p:spPr>
          <a:xfrm>
            <a:off x="228600" y="2362200"/>
            <a:ext cx="7857067" cy="4419600"/>
          </a:xfrm>
          <a:prstGeom prst="rect">
            <a:avLst/>
          </a:prstGeom>
        </p:spPr>
      </p:pic>
      <p:sp>
        <p:nvSpPr>
          <p:cNvPr id="4" name="TextBox 3"/>
          <p:cNvSpPr txBox="1"/>
          <p:nvPr/>
        </p:nvSpPr>
        <p:spPr>
          <a:xfrm>
            <a:off x="3011359" y="2514600"/>
            <a:ext cx="6132641" cy="2308324"/>
          </a:xfrm>
          <a:prstGeom prst="rect">
            <a:avLst/>
          </a:prstGeom>
          <a:solidFill>
            <a:schemeClr val="bg1">
              <a:lumMod val="95000"/>
            </a:schemeClr>
          </a:solidFill>
        </p:spPr>
        <p:txBody>
          <a:bodyPr wrap="none" rtlCol="0">
            <a:spAutoFit/>
          </a:bodyPr>
          <a:lstStyle/>
          <a:p>
            <a:r>
              <a:rPr lang="en-US" sz="2400" dirty="0" smtClean="0"/>
              <a:t>Don’t forget to forget: </a:t>
            </a:r>
          </a:p>
          <a:p>
            <a:pPr marL="342900" indent="-342900">
              <a:buFontTx/>
              <a:buChar char="-"/>
            </a:pPr>
            <a:r>
              <a:rPr lang="en-US" sz="2400" dirty="0" smtClean="0"/>
              <a:t>Learned clauses could turn out to be useless.</a:t>
            </a:r>
          </a:p>
          <a:p>
            <a:pPr marL="342900" indent="-342900">
              <a:buFontTx/>
              <a:buChar char="-"/>
            </a:pPr>
            <a:r>
              <a:rPr lang="en-US" sz="2400" dirty="0" smtClean="0"/>
              <a:t>They could hog resources</a:t>
            </a:r>
          </a:p>
          <a:p>
            <a:pPr marL="342900" indent="-342900">
              <a:buFontTx/>
              <a:buChar char="-"/>
            </a:pPr>
            <a:endParaRPr lang="en-US" sz="2400" dirty="0"/>
          </a:p>
          <a:p>
            <a:r>
              <a:rPr lang="en-US" sz="2400" dirty="0" smtClean="0"/>
              <a:t>Blocked Clause Elimination:</a:t>
            </a:r>
          </a:p>
          <a:p>
            <a:r>
              <a:rPr lang="en-US" sz="2400" dirty="0" smtClean="0"/>
              <a:t>- Remove clauses that will not be used in proofs</a:t>
            </a:r>
          </a:p>
        </p:txBody>
      </p:sp>
      <p:pic>
        <p:nvPicPr>
          <p:cNvPr id="7" name="Picture 6"/>
          <p:cNvPicPr>
            <a:picLocks noChangeAspect="1"/>
          </p:cNvPicPr>
          <p:nvPr/>
        </p:nvPicPr>
        <p:blipFill rotWithShape="1">
          <a:blip r:embed="rId3"/>
          <a:srcRect l="59029" t="62859" r="17000" b="21924"/>
          <a:stretch/>
        </p:blipFill>
        <p:spPr>
          <a:xfrm>
            <a:off x="3962400" y="4953000"/>
            <a:ext cx="4876683" cy="174130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2928189" y="5706497"/>
              <a:ext cx="5910840" cy="183600"/>
            </p14:xfrm>
          </p:contentPart>
        </mc:Choice>
        <mc:Fallback xmlns="">
          <p:pic>
            <p:nvPicPr>
              <p:cNvPr id="10" name="Ink 9"/>
              <p:cNvPicPr/>
              <p:nvPr/>
            </p:nvPicPr>
            <p:blipFill>
              <a:blip r:embed="rId5"/>
              <a:stretch>
                <a:fillRect/>
              </a:stretch>
            </p:blipFill>
            <p:spPr>
              <a:xfrm>
                <a:off x="2880309" y="5610377"/>
                <a:ext cx="6006960" cy="375840"/>
              </a:xfrm>
              <a:prstGeom prst="rect">
                <a:avLst/>
              </a:prstGeom>
            </p:spPr>
          </p:pic>
        </mc:Fallback>
      </mc:AlternateContent>
    </p:spTree>
    <p:extLst>
      <p:ext uri="{BB962C8B-B14F-4D97-AF65-F5344CB8AC3E}">
        <p14:creationId xmlns:p14="http://schemas.microsoft.com/office/powerpoint/2010/main" val="20374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9500" t="10889" r="29000" b="63333"/>
          <a:stretch/>
        </p:blipFill>
        <p:spPr>
          <a:xfrm>
            <a:off x="260610" y="5173746"/>
            <a:ext cx="7054590" cy="1643531"/>
          </a:xfrm>
          <a:prstGeom prst="rect">
            <a:avLst/>
          </a:prstGeom>
        </p:spPr>
      </p:pic>
      <p:sp>
        <p:nvSpPr>
          <p:cNvPr id="9" name="Cloud Callout 8"/>
          <p:cNvSpPr/>
          <p:nvPr/>
        </p:nvSpPr>
        <p:spPr>
          <a:xfrm>
            <a:off x="1524000" y="5257800"/>
            <a:ext cx="5638800" cy="1066800"/>
          </a:xfrm>
          <a:prstGeom prst="cloudCallout">
            <a:avLst>
              <a:gd name="adj1" fmla="val -55003"/>
              <a:gd name="adj2" fmla="val -11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𝜖</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endParaRPr lang="en-US"/>
                        </a:p>
                      </a:txBody>
                      <a:tcPr>
                        <a:blipFill rotWithShape="0">
                          <a:blip r:embed="rId3"/>
                          <a:stretch>
                            <a:fillRect l="-38969" t="-9877" r="-70370" b="-2098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Fallback>
      </mc:AlternateContent>
      <p:sp>
        <p:nvSpPr>
          <p:cNvPr id="4" name="TextBox 3"/>
          <p:cNvSpPr txBox="1"/>
          <p:nvPr/>
        </p:nvSpPr>
        <p:spPr>
          <a:xfrm>
            <a:off x="914400" y="2971800"/>
            <a:ext cx="6317050" cy="461665"/>
          </a:xfrm>
          <a:prstGeom prst="rect">
            <a:avLst/>
          </a:prstGeom>
          <a:noFill/>
        </p:spPr>
        <p:txBody>
          <a:bodyPr wrap="none" rtlCol="0">
            <a:spAutoFit/>
          </a:bodyPr>
          <a:lstStyle/>
          <a:p>
            <a:r>
              <a:rPr lang="en-US" sz="2400" dirty="0" smtClean="0"/>
              <a:t>Avoid getting trapped in one part of search space</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649160" y="3805535"/>
                <a:ext cx="85057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=1,1,2,1,1,2,4,1,1,2,1,1,2,4,8,1,1,2,1,1,2,4,1,1,2,4,8,1,…</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49160" y="3805535"/>
                <a:ext cx="8505726" cy="461665"/>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31246" y="5617498"/>
                <a:ext cx="5532861"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&amp;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+1,1</m:t>
                              </m:r>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 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sub>
                              </m:sSub>
                            </m:e>
                          </m:d>
                        </m:e>
                      </m:d>
                      <m:r>
                        <a:rPr lang="en-US" sz="2000"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31246" y="5617498"/>
                <a:ext cx="5532861" cy="347403"/>
              </a:xfrm>
              <a:prstGeom prst="rect">
                <a:avLst/>
              </a:prstGeom>
              <a:blipFill rotWithShape="0">
                <a:blip r:embed="rId5"/>
                <a:stretch>
                  <a:fillRect b="-10714"/>
                </a:stretch>
              </a:blipFill>
            </p:spPr>
            <p:txBody>
              <a:bodyPr/>
              <a:lstStyle/>
              <a:p>
                <a:r>
                  <a:rPr lang="en-US">
                    <a:noFill/>
                  </a:rPr>
                  <a:t> </a:t>
                </a:r>
              </a:p>
            </p:txBody>
          </p:sp>
        </mc:Fallback>
      </mc:AlternateContent>
      <p:sp>
        <p:nvSpPr>
          <p:cNvPr id="10" name="TextBox 9"/>
          <p:cNvSpPr txBox="1"/>
          <p:nvPr/>
        </p:nvSpPr>
        <p:spPr>
          <a:xfrm>
            <a:off x="7522446" y="5257800"/>
            <a:ext cx="1412566" cy="1477328"/>
          </a:xfrm>
          <a:prstGeom prst="rect">
            <a:avLst/>
          </a:prstGeom>
          <a:noFill/>
        </p:spPr>
        <p:txBody>
          <a:bodyPr wrap="none" rtlCol="0">
            <a:spAutoFit/>
          </a:bodyPr>
          <a:lstStyle/>
          <a:p>
            <a:r>
              <a:rPr lang="en-US" dirty="0" smtClean="0"/>
              <a:t>Generating </a:t>
            </a:r>
          </a:p>
          <a:p>
            <a:r>
              <a:rPr lang="en-US" dirty="0" smtClean="0"/>
              <a:t>function</a:t>
            </a:r>
          </a:p>
          <a:p>
            <a:r>
              <a:rPr lang="en-US" dirty="0"/>
              <a:t>[</a:t>
            </a:r>
            <a:r>
              <a:rPr lang="en-US" dirty="0" smtClean="0"/>
              <a:t>fasc6a</a:t>
            </a:r>
          </a:p>
          <a:p>
            <a:r>
              <a:rPr lang="en-US" dirty="0"/>
              <a:t>d</a:t>
            </a:r>
            <a:r>
              <a:rPr lang="en-US" dirty="0" smtClean="0"/>
              <a:t>raft chapter</a:t>
            </a:r>
          </a:p>
          <a:p>
            <a:r>
              <a:rPr lang="en-US" dirty="0"/>
              <a:t>o</a:t>
            </a:r>
            <a:r>
              <a:rPr lang="en-US" dirty="0" smtClean="0"/>
              <a:t>n SAT]</a:t>
            </a:r>
            <a:endParaRPr lang="en-US" dirty="0"/>
          </a:p>
        </p:txBody>
      </p:sp>
      <p:sp>
        <p:nvSpPr>
          <p:cNvPr id="11" name="TextBox 10"/>
          <p:cNvSpPr txBox="1"/>
          <p:nvPr/>
        </p:nvSpPr>
        <p:spPr>
          <a:xfrm>
            <a:off x="3048000" y="4239399"/>
            <a:ext cx="6172524" cy="369332"/>
          </a:xfrm>
          <a:prstGeom prst="rect">
            <a:avLst/>
          </a:prstGeom>
          <a:noFill/>
        </p:spPr>
        <p:txBody>
          <a:bodyPr wrap="none" rtlCol="0">
            <a:spAutoFit/>
          </a:bodyPr>
          <a:lstStyle/>
          <a:p>
            <a:r>
              <a:rPr lang="en-US" dirty="0" smtClean="0"/>
              <a:t>[Reluctant doubling sequence: </a:t>
            </a:r>
            <a:r>
              <a:rPr lang="en-US" dirty="0" err="1"/>
              <a:t>L</a:t>
            </a:r>
            <a:r>
              <a:rPr lang="en-US" dirty="0" err="1" smtClean="0"/>
              <a:t>uby</a:t>
            </a:r>
            <a:r>
              <a:rPr lang="en-US" dirty="0" smtClean="0"/>
              <a:t>, Sinclair, Zuckerman, IPL 47]</a:t>
            </a:r>
            <a:endParaRPr lang="en-US" dirty="0"/>
          </a:p>
        </p:txBody>
      </p:sp>
    </p:spTree>
    <p:extLst>
      <p:ext uri="{BB962C8B-B14F-4D97-AF65-F5344CB8AC3E}">
        <p14:creationId xmlns:p14="http://schemas.microsoft.com/office/powerpoint/2010/main" val="415819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SAT - Milestones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59986293"/>
              </p:ext>
            </p:extLst>
          </p:nvPr>
        </p:nvGraphicFramePr>
        <p:xfrm>
          <a:off x="132266" y="1584103"/>
          <a:ext cx="3338663" cy="4855296"/>
        </p:xfrm>
        <a:graphic>
          <a:graphicData uri="http://schemas.openxmlformats.org/drawingml/2006/table">
            <a:tbl>
              <a:tblPr firstRow="1" bandRow="1">
                <a:tableStyleId>{5C22544A-7EE6-4342-B048-85BDC9FD1C3A}</a:tableStyleId>
              </a:tblPr>
              <a:tblGrid>
                <a:gridCol w="643742">
                  <a:extLst>
                    <a:ext uri="{9D8B030D-6E8A-4147-A177-3AD203B41FA5}">
                      <a16:colId xmlns:a16="http://schemas.microsoft.com/office/drawing/2014/main" val="20000"/>
                    </a:ext>
                  </a:extLst>
                </a:gridCol>
                <a:gridCol w="2694921">
                  <a:extLst>
                    <a:ext uri="{9D8B030D-6E8A-4147-A177-3AD203B41FA5}">
                      <a16:colId xmlns:a16="http://schemas.microsoft.com/office/drawing/2014/main" val="20001"/>
                    </a:ext>
                  </a:extLst>
                </a:gridCol>
              </a:tblGrid>
              <a:tr h="304188">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extLst>
                  <a:ext uri="{0D108BD9-81ED-4DB2-BD59-A6C34878D82A}">
                    <a16:rowId xmlns:a16="http://schemas.microsoft.com/office/drawing/2014/main" val="10000"/>
                  </a:ext>
                </a:extLst>
              </a:tr>
              <a:tr h="304188">
                <a:tc>
                  <a:txBody>
                    <a:bodyPr/>
                    <a:lstStyle/>
                    <a:p>
                      <a:r>
                        <a:rPr lang="en-US" sz="1400" dirty="0" smtClean="0"/>
                        <a:t>1960</a:t>
                      </a:r>
                      <a:endParaRPr lang="en-US" sz="1400" dirty="0"/>
                    </a:p>
                  </a:txBody>
                  <a:tcPr/>
                </a:tc>
                <a:tc>
                  <a:txBody>
                    <a:bodyPr/>
                    <a:lstStyle/>
                    <a:p>
                      <a:r>
                        <a:rPr lang="en-US" sz="1400" dirty="0" smtClean="0"/>
                        <a:t>Davis</a:t>
                      </a:r>
                      <a:r>
                        <a:rPr lang="en-US" sz="1400" baseline="0" dirty="0" smtClean="0"/>
                        <a:t>-Putnam procedure</a:t>
                      </a:r>
                      <a:endParaRPr lang="en-US" sz="1400" dirty="0"/>
                    </a:p>
                  </a:txBody>
                  <a:tcPr/>
                </a:tc>
                <a:extLst>
                  <a:ext uri="{0D108BD9-81ED-4DB2-BD59-A6C34878D82A}">
                    <a16:rowId xmlns:a16="http://schemas.microsoft.com/office/drawing/2014/main" val="10001"/>
                  </a:ext>
                </a:extLst>
              </a:tr>
              <a:tr h="304188">
                <a:tc>
                  <a:txBody>
                    <a:bodyPr/>
                    <a:lstStyle/>
                    <a:p>
                      <a:r>
                        <a:rPr lang="en-US" sz="1400" dirty="0" smtClean="0"/>
                        <a:t>1962</a:t>
                      </a:r>
                      <a:endParaRPr lang="en-US" sz="1400" dirty="0"/>
                    </a:p>
                  </a:txBody>
                  <a:tcPr/>
                </a:tc>
                <a:tc>
                  <a:txBody>
                    <a:bodyPr/>
                    <a:lstStyle/>
                    <a:p>
                      <a:r>
                        <a:rPr lang="en-US" sz="1400" dirty="0" smtClean="0"/>
                        <a:t>Davis-</a:t>
                      </a:r>
                      <a:r>
                        <a:rPr lang="en-US" sz="1400" dirty="0" err="1" smtClean="0"/>
                        <a:t>Logeman</a:t>
                      </a:r>
                      <a:r>
                        <a:rPr lang="en-US" sz="1400" dirty="0" smtClean="0"/>
                        <a:t>-Loveland</a:t>
                      </a:r>
                      <a:endParaRPr lang="en-US" sz="1400" dirty="0"/>
                    </a:p>
                  </a:txBody>
                  <a:tcPr/>
                </a:tc>
                <a:extLst>
                  <a:ext uri="{0D108BD9-81ED-4DB2-BD59-A6C34878D82A}">
                    <a16:rowId xmlns:a16="http://schemas.microsoft.com/office/drawing/2014/main" val="10002"/>
                  </a:ext>
                </a:extLst>
              </a:tr>
              <a:tr h="373486">
                <a:tc>
                  <a:txBody>
                    <a:bodyPr/>
                    <a:lstStyle/>
                    <a:p>
                      <a:r>
                        <a:rPr lang="en-US" sz="1400" dirty="0" smtClean="0"/>
                        <a:t>1984</a:t>
                      </a:r>
                      <a:endParaRPr lang="en-US" sz="1400" dirty="0"/>
                    </a:p>
                  </a:txBody>
                  <a:tcPr/>
                </a:tc>
                <a:tc>
                  <a:txBody>
                    <a:bodyPr/>
                    <a:lstStyle/>
                    <a:p>
                      <a:r>
                        <a:rPr lang="en-US" sz="1400" dirty="0" smtClean="0"/>
                        <a:t>Binary Decision Diagrams </a:t>
                      </a:r>
                    </a:p>
                  </a:txBody>
                  <a:tcPr/>
                </a:tc>
                <a:extLst>
                  <a:ext uri="{0D108BD9-81ED-4DB2-BD59-A6C34878D82A}">
                    <a16:rowId xmlns:a16="http://schemas.microsoft.com/office/drawing/2014/main" val="10003"/>
                  </a:ext>
                </a:extLst>
              </a:tr>
              <a:tr h="301814">
                <a:tc>
                  <a:txBody>
                    <a:bodyPr/>
                    <a:lstStyle/>
                    <a:p>
                      <a:r>
                        <a:rPr lang="en-US" sz="1400" dirty="0" smtClean="0"/>
                        <a:t>1992</a:t>
                      </a:r>
                      <a:endParaRPr lang="en-US" sz="1400" dirty="0"/>
                    </a:p>
                  </a:txBody>
                  <a:tcPr/>
                </a:tc>
                <a:tc>
                  <a:txBody>
                    <a:bodyPr/>
                    <a:lstStyle/>
                    <a:p>
                      <a:r>
                        <a:rPr lang="en-US" sz="1400" dirty="0" smtClean="0"/>
                        <a:t>DIMACS SAT challenge</a:t>
                      </a:r>
                      <a:endParaRPr lang="en-US" sz="1400" dirty="0"/>
                    </a:p>
                  </a:txBody>
                  <a:tcPr/>
                </a:tc>
                <a:extLst>
                  <a:ext uri="{0D108BD9-81ED-4DB2-BD59-A6C34878D82A}">
                    <a16:rowId xmlns:a16="http://schemas.microsoft.com/office/drawing/2014/main" val="10004"/>
                  </a:ext>
                </a:extLst>
              </a:tr>
              <a:tr h="329696">
                <a:tc>
                  <a:txBody>
                    <a:bodyPr/>
                    <a:lstStyle/>
                    <a:p>
                      <a:r>
                        <a:rPr lang="en-US" sz="1400" dirty="0" smtClean="0"/>
                        <a:t>1994</a:t>
                      </a:r>
                      <a:endParaRPr lang="en-US" sz="1400" dirty="0"/>
                    </a:p>
                  </a:txBody>
                  <a:tcPr/>
                </a:tc>
                <a:tc>
                  <a:txBody>
                    <a:bodyPr/>
                    <a:lstStyle/>
                    <a:p>
                      <a:r>
                        <a:rPr lang="en-US" sz="1400" dirty="0" smtClean="0"/>
                        <a:t>SATO:</a:t>
                      </a:r>
                      <a:r>
                        <a:rPr lang="en-US" sz="1400" baseline="0" dirty="0" smtClean="0"/>
                        <a:t> clause indexing</a:t>
                      </a:r>
                      <a:endParaRPr lang="en-US" sz="1400" dirty="0"/>
                    </a:p>
                  </a:txBody>
                  <a:tcPr/>
                </a:tc>
                <a:extLst>
                  <a:ext uri="{0D108BD9-81ED-4DB2-BD59-A6C34878D82A}">
                    <a16:rowId xmlns:a16="http://schemas.microsoft.com/office/drawing/2014/main" val="10005"/>
                  </a:ext>
                </a:extLst>
              </a:tr>
              <a:tr h="367738">
                <a:tc>
                  <a:txBody>
                    <a:bodyPr/>
                    <a:lstStyle/>
                    <a:p>
                      <a:r>
                        <a:rPr lang="en-US" sz="1400" dirty="0" smtClean="0"/>
                        <a:t>1997</a:t>
                      </a:r>
                      <a:endParaRPr lang="en-US" sz="1400" dirty="0"/>
                    </a:p>
                  </a:txBody>
                  <a:tcPr/>
                </a:tc>
                <a:tc>
                  <a:txBody>
                    <a:bodyPr/>
                    <a:lstStyle/>
                    <a:p>
                      <a:r>
                        <a:rPr lang="en-US" sz="1400" dirty="0" smtClean="0"/>
                        <a:t>GRASP: </a:t>
                      </a:r>
                      <a:r>
                        <a:rPr lang="en-US" sz="1400" baseline="0" dirty="0" smtClean="0"/>
                        <a:t>conflict clause learning</a:t>
                      </a:r>
                      <a:endParaRPr lang="en-US" sz="1400" dirty="0"/>
                    </a:p>
                  </a:txBody>
                  <a:tcPr/>
                </a:tc>
                <a:extLst>
                  <a:ext uri="{0D108BD9-81ED-4DB2-BD59-A6C34878D82A}">
                    <a16:rowId xmlns:a16="http://schemas.microsoft.com/office/drawing/2014/main" val="10006"/>
                  </a:ext>
                </a:extLst>
              </a:tr>
              <a:tr h="304188">
                <a:tc>
                  <a:txBody>
                    <a:bodyPr/>
                    <a:lstStyle/>
                    <a:p>
                      <a:r>
                        <a:rPr lang="en-US" sz="1400" dirty="0" smtClean="0"/>
                        <a:t>1998</a:t>
                      </a:r>
                      <a:endParaRPr lang="en-US" sz="1400" dirty="0"/>
                    </a:p>
                  </a:txBody>
                  <a:tcPr/>
                </a:tc>
                <a:tc>
                  <a:txBody>
                    <a:bodyPr/>
                    <a:lstStyle/>
                    <a:p>
                      <a:r>
                        <a:rPr lang="en-US" sz="1400" dirty="0" smtClean="0"/>
                        <a:t>Search</a:t>
                      </a:r>
                      <a:r>
                        <a:rPr lang="en-US" sz="1400" baseline="0" dirty="0" smtClean="0"/>
                        <a:t> Restarts</a:t>
                      </a:r>
                      <a:endParaRPr lang="en-US" sz="1400" dirty="0"/>
                    </a:p>
                  </a:txBody>
                  <a:tcPr/>
                </a:tc>
                <a:extLst>
                  <a:ext uri="{0D108BD9-81ED-4DB2-BD59-A6C34878D82A}">
                    <a16:rowId xmlns:a16="http://schemas.microsoft.com/office/drawing/2014/main" val="10007"/>
                  </a:ext>
                </a:extLst>
              </a:tr>
              <a:tr h="304188">
                <a:tc>
                  <a:txBody>
                    <a:bodyPr/>
                    <a:lstStyle/>
                    <a:p>
                      <a:r>
                        <a:rPr lang="en-US" sz="1400" dirty="0" smtClean="0"/>
                        <a:t>2001</a:t>
                      </a:r>
                      <a:endParaRPr lang="en-US" sz="1400" dirty="0"/>
                    </a:p>
                  </a:txBody>
                  <a:tcPr/>
                </a:tc>
                <a:tc>
                  <a:txBody>
                    <a:bodyPr/>
                    <a:lstStyle/>
                    <a:p>
                      <a:r>
                        <a:rPr lang="en-US" sz="1400" dirty="0" err="1" smtClean="0"/>
                        <a:t>zChaff</a:t>
                      </a:r>
                      <a:r>
                        <a:rPr lang="en-US" sz="1400" dirty="0" smtClean="0"/>
                        <a:t>: 2-watch</a:t>
                      </a:r>
                      <a:r>
                        <a:rPr lang="en-US" sz="1400" baseline="0" dirty="0" smtClean="0"/>
                        <a:t> literal, VSIDS</a:t>
                      </a:r>
                      <a:endParaRPr lang="en-US" sz="1400" dirty="0"/>
                    </a:p>
                  </a:txBody>
                  <a:tcPr/>
                </a:tc>
                <a:extLst>
                  <a:ext uri="{0D108BD9-81ED-4DB2-BD59-A6C34878D82A}">
                    <a16:rowId xmlns:a16="http://schemas.microsoft.com/office/drawing/2014/main" val="10008"/>
                  </a:ext>
                </a:extLst>
              </a:tr>
              <a:tr h="304188">
                <a:tc>
                  <a:txBody>
                    <a:bodyPr/>
                    <a:lstStyle/>
                    <a:p>
                      <a:r>
                        <a:rPr lang="en-US" sz="1400" dirty="0" smtClean="0"/>
                        <a:t>2005</a:t>
                      </a:r>
                      <a:endParaRPr lang="en-US" sz="1400" dirty="0"/>
                    </a:p>
                  </a:txBody>
                  <a:tcPr/>
                </a:tc>
                <a:tc>
                  <a:txBody>
                    <a:bodyPr/>
                    <a:lstStyle/>
                    <a:p>
                      <a:r>
                        <a:rPr lang="en-US" sz="1400" dirty="0" smtClean="0"/>
                        <a:t>Preprocessing techniques</a:t>
                      </a:r>
                      <a:endParaRPr lang="en-US" sz="1400" dirty="0"/>
                    </a:p>
                  </a:txBody>
                  <a:tcPr/>
                </a:tc>
                <a:extLst>
                  <a:ext uri="{0D108BD9-81ED-4DB2-BD59-A6C34878D82A}">
                    <a16:rowId xmlns:a16="http://schemas.microsoft.com/office/drawing/2014/main" val="10009"/>
                  </a:ext>
                </a:extLst>
              </a:tr>
              <a:tr h="304188">
                <a:tc>
                  <a:txBody>
                    <a:bodyPr/>
                    <a:lstStyle/>
                    <a:p>
                      <a:r>
                        <a:rPr lang="en-US" sz="1400" dirty="0" smtClean="0"/>
                        <a:t>2007</a:t>
                      </a:r>
                      <a:endParaRPr lang="en-US" sz="1400" dirty="0"/>
                    </a:p>
                  </a:txBody>
                  <a:tcPr/>
                </a:tc>
                <a:tc>
                  <a:txBody>
                    <a:bodyPr/>
                    <a:lstStyle/>
                    <a:p>
                      <a:r>
                        <a:rPr lang="en-US" sz="1400" dirty="0" smtClean="0"/>
                        <a:t>Phase caching</a:t>
                      </a:r>
                      <a:endParaRPr lang="en-US" sz="1400" dirty="0"/>
                    </a:p>
                  </a:txBody>
                  <a:tcPr/>
                </a:tc>
                <a:extLst>
                  <a:ext uri="{0D108BD9-81ED-4DB2-BD59-A6C34878D82A}">
                    <a16:rowId xmlns:a16="http://schemas.microsoft.com/office/drawing/2014/main" val="10010"/>
                  </a:ext>
                </a:extLst>
              </a:tr>
              <a:tr h="304188">
                <a:tc>
                  <a:txBody>
                    <a:bodyPr/>
                    <a:lstStyle/>
                    <a:p>
                      <a:r>
                        <a:rPr lang="en-US" sz="1400" dirty="0" smtClean="0"/>
                        <a:t>2008</a:t>
                      </a:r>
                      <a:endParaRPr lang="en-US" sz="1400" dirty="0"/>
                    </a:p>
                  </a:txBody>
                  <a:tcPr/>
                </a:tc>
                <a:tc>
                  <a:txBody>
                    <a:bodyPr/>
                    <a:lstStyle/>
                    <a:p>
                      <a:r>
                        <a:rPr lang="en-US" sz="1400" dirty="0" smtClean="0"/>
                        <a:t>Cache</a:t>
                      </a:r>
                      <a:r>
                        <a:rPr lang="en-US" sz="1400" baseline="0" dirty="0" smtClean="0"/>
                        <a:t> optimized indexing</a:t>
                      </a:r>
                      <a:endParaRPr lang="en-US" sz="1400" dirty="0"/>
                    </a:p>
                  </a:txBody>
                  <a:tcPr/>
                </a:tc>
                <a:extLst>
                  <a:ext uri="{0D108BD9-81ED-4DB2-BD59-A6C34878D82A}">
                    <a16:rowId xmlns:a16="http://schemas.microsoft.com/office/drawing/2014/main" val="10011"/>
                  </a:ext>
                </a:extLst>
              </a:tr>
              <a:tr h="587447">
                <a:tc>
                  <a:txBody>
                    <a:bodyPr/>
                    <a:lstStyle/>
                    <a:p>
                      <a:r>
                        <a:rPr lang="en-US" sz="1400" dirty="0" smtClean="0"/>
                        <a:t>2009</a:t>
                      </a:r>
                      <a:endParaRPr lang="en-US" sz="1400" dirty="0"/>
                    </a:p>
                  </a:txBody>
                  <a:tcPr/>
                </a:tc>
                <a:tc>
                  <a:txBody>
                    <a:bodyPr/>
                    <a:lstStyle/>
                    <a:p>
                      <a:r>
                        <a:rPr lang="en-US" sz="1400" dirty="0" smtClean="0"/>
                        <a:t>In-processing,</a:t>
                      </a:r>
                      <a:r>
                        <a:rPr lang="en-US" sz="1400" baseline="0" dirty="0" smtClean="0"/>
                        <a:t> clause management</a:t>
                      </a:r>
                      <a:endParaRPr lang="en-US" sz="1400" dirty="0"/>
                    </a:p>
                  </a:txBody>
                  <a:tcPr/>
                </a:tc>
                <a:extLst>
                  <a:ext uri="{0D108BD9-81ED-4DB2-BD59-A6C34878D82A}">
                    <a16:rowId xmlns:a16="http://schemas.microsoft.com/office/drawing/2014/main" val="10012"/>
                  </a:ext>
                </a:extLst>
              </a:tr>
              <a:tr h="453729">
                <a:tc>
                  <a:txBody>
                    <a:bodyPr/>
                    <a:lstStyle/>
                    <a:p>
                      <a:r>
                        <a:rPr lang="en-US" sz="1400" dirty="0" smtClean="0"/>
                        <a:t>2010</a:t>
                      </a:r>
                      <a:endParaRPr lang="en-US" sz="1400" dirty="0"/>
                    </a:p>
                  </a:txBody>
                  <a:tcPr/>
                </a:tc>
                <a:tc>
                  <a:txBody>
                    <a:bodyPr/>
                    <a:lstStyle/>
                    <a:p>
                      <a:r>
                        <a:rPr lang="en-US" sz="1400" dirty="0" smtClean="0"/>
                        <a:t>Blocked</a:t>
                      </a:r>
                      <a:r>
                        <a:rPr lang="en-US" sz="1400" baseline="0" dirty="0" smtClean="0"/>
                        <a:t> clause elimination</a:t>
                      </a:r>
                      <a:endParaRPr lang="en-US" sz="1400" dirty="0"/>
                    </a:p>
                  </a:txBody>
                  <a:tcPr/>
                </a:tc>
                <a:extLst>
                  <a:ext uri="{0D108BD9-81ED-4DB2-BD59-A6C34878D82A}">
                    <a16:rowId xmlns:a16="http://schemas.microsoft.com/office/drawing/2014/main" val="10013"/>
                  </a:ext>
                </a:extLst>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39" t="11305" r="12717" b="6087"/>
          <a:stretch/>
        </p:blipFill>
        <p:spPr bwMode="auto">
          <a:xfrm>
            <a:off x="4364934" y="2694335"/>
            <a:ext cx="4779066" cy="337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Right Arrow 15"/>
          <p:cNvSpPr/>
          <p:nvPr/>
        </p:nvSpPr>
        <p:spPr bwMode="auto">
          <a:xfrm>
            <a:off x="5859887" y="2305320"/>
            <a:ext cx="3000778" cy="193183"/>
          </a:xfrm>
          <a:prstGeom prst="leftRight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5628068" y="1927469"/>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2002</a:t>
            </a:r>
          </a:p>
        </p:txBody>
      </p:sp>
      <p:sp>
        <p:nvSpPr>
          <p:cNvPr id="18" name="TextBox 17"/>
          <p:cNvSpPr txBox="1"/>
          <p:nvPr/>
        </p:nvSpPr>
        <p:spPr>
          <a:xfrm>
            <a:off x="8343364" y="1935986"/>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2010</a:t>
            </a:r>
          </a:p>
        </p:txBody>
      </p:sp>
      <p:sp>
        <p:nvSpPr>
          <p:cNvPr id="20" name="TextBox 19"/>
          <p:cNvSpPr txBox="1"/>
          <p:nvPr/>
        </p:nvSpPr>
        <p:spPr>
          <a:xfrm>
            <a:off x="3919109" y="1324246"/>
            <a:ext cx="5339923"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Problems impossible 10 years ago are trivial today</a:t>
            </a:r>
          </a:p>
        </p:txBody>
      </p:sp>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5824575" y="3011978"/>
              <a:ext cx="310320" cy="255960"/>
            </p14:xfrm>
          </p:contentPart>
        </mc:Choice>
        <mc:Fallback xmlns="">
          <p:pic>
            <p:nvPicPr>
              <p:cNvPr id="25" name="Ink 24"/>
              <p:cNvPicPr/>
              <p:nvPr/>
            </p:nvPicPr>
            <p:blipFill>
              <a:blip r:embed="rId4"/>
              <a:stretch>
                <a:fillRect/>
              </a:stretch>
            </p:blipFill>
            <p:spPr>
              <a:xfrm>
                <a:off x="5809455" y="2996498"/>
                <a:ext cx="3412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p14:cNvContentPartPr/>
              <p14:nvPr/>
            </p14:nvContentPartPr>
            <p14:xfrm>
              <a:off x="5886135" y="3271718"/>
              <a:ext cx="104040" cy="2460960"/>
            </p14:xfrm>
          </p:contentPart>
        </mc:Choice>
        <mc:Fallback xmlns="">
          <p:pic>
            <p:nvPicPr>
              <p:cNvPr id="26" name="Ink 25"/>
              <p:cNvPicPr/>
              <p:nvPr/>
            </p:nvPicPr>
            <p:blipFill>
              <a:blip r:embed="rId6"/>
              <a:stretch>
                <a:fillRect/>
              </a:stretch>
            </p:blipFill>
            <p:spPr>
              <a:xfrm>
                <a:off x="5868135" y="3255878"/>
                <a:ext cx="139680" cy="249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5848695" y="5696318"/>
              <a:ext cx="95400" cy="81000"/>
            </p14:xfrm>
          </p:contentPart>
        </mc:Choice>
        <mc:Fallback xmlns="">
          <p:pic>
            <p:nvPicPr>
              <p:cNvPr id="27" name="Ink 26"/>
              <p:cNvPicPr/>
              <p:nvPr/>
            </p:nvPicPr>
            <p:blipFill>
              <a:blip r:embed="rId8"/>
              <a:stretch>
                <a:fillRect/>
              </a:stretch>
            </p:blipFill>
            <p:spPr>
              <a:xfrm>
                <a:off x="5832855" y="5680478"/>
                <a:ext cx="117000" cy="112680"/>
              </a:xfrm>
              <a:prstGeom prst="rect">
                <a:avLst/>
              </a:prstGeom>
            </p:spPr>
          </p:pic>
        </mc:Fallback>
      </mc:AlternateContent>
      <p:sp>
        <p:nvSpPr>
          <p:cNvPr id="3" name="Down Arrow 2"/>
          <p:cNvSpPr/>
          <p:nvPr/>
        </p:nvSpPr>
        <p:spPr bwMode="auto">
          <a:xfrm>
            <a:off x="3825028" y="2296801"/>
            <a:ext cx="235750" cy="3480517"/>
          </a:xfrm>
          <a:prstGeom prst="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517974" y="1862869"/>
            <a:ext cx="1107996" cy="369332"/>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Concept</a:t>
            </a:r>
          </a:p>
        </p:txBody>
      </p:sp>
      <p:sp>
        <p:nvSpPr>
          <p:cNvPr id="19" name="TextBox 18"/>
          <p:cNvSpPr txBox="1"/>
          <p:nvPr/>
        </p:nvSpPr>
        <p:spPr>
          <a:xfrm>
            <a:off x="3449001" y="5898534"/>
            <a:ext cx="1826141" cy="923330"/>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Millions of </a:t>
            </a:r>
            <a:br>
              <a:rPr lang="en-US" b="1" dirty="0" smtClean="0">
                <a:solidFill>
                  <a:srgbClr val="5782B5">
                    <a:lumMod val="75000"/>
                  </a:srgbClr>
                </a:solidFill>
                <a:effectLst>
                  <a:outerShdw blurRad="38100" dist="38100" dir="2700000" algn="tl">
                    <a:srgbClr val="000000">
                      <a:alpha val="43137"/>
                    </a:srgbClr>
                  </a:outerShdw>
                </a:effectLst>
                <a:latin typeface="Arial" charset="0"/>
              </a:rPr>
            </a:br>
            <a:r>
              <a:rPr lang="en-US" b="1" dirty="0" smtClean="0">
                <a:solidFill>
                  <a:srgbClr val="5782B5">
                    <a:lumMod val="75000"/>
                  </a:srgbClr>
                </a:solidFill>
                <a:effectLst>
                  <a:outerShdw blurRad="38100" dist="38100" dir="2700000" algn="tl">
                    <a:srgbClr val="000000">
                      <a:alpha val="43137"/>
                    </a:srgbClr>
                  </a:outerShdw>
                </a:effectLst>
                <a:latin typeface="Arial" charset="0"/>
              </a:rPr>
              <a:t>variables from </a:t>
            </a:r>
          </a:p>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HW designs</a:t>
            </a:r>
          </a:p>
        </p:txBody>
      </p:sp>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767485" y="5547300"/>
              <a:ext cx="243720" cy="223560"/>
            </p14:xfrm>
          </p:contentPart>
        </mc:Choice>
        <mc:Fallback xmlns="">
          <p:pic>
            <p:nvPicPr>
              <p:cNvPr id="8" name="Ink 7"/>
              <p:cNvPicPr/>
              <p:nvPr/>
            </p:nvPicPr>
            <p:blipFill>
              <a:blip r:embed="rId10"/>
              <a:stretch>
                <a:fillRect/>
              </a:stretch>
            </p:blipFill>
            <p:spPr>
              <a:xfrm>
                <a:off x="5752365" y="5531460"/>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5879805" y="5610300"/>
              <a:ext cx="21240" cy="50400"/>
            </p14:xfrm>
          </p:contentPart>
        </mc:Choice>
        <mc:Fallback xmlns="">
          <p:pic>
            <p:nvPicPr>
              <p:cNvPr id="10" name="Ink 9"/>
              <p:cNvPicPr/>
              <p:nvPr/>
            </p:nvPicPr>
            <p:blipFill>
              <a:blip r:embed="rId12"/>
              <a:stretch>
                <a:fillRect/>
              </a:stretch>
            </p:blipFill>
            <p:spPr>
              <a:xfrm>
                <a:off x="5864685" y="5595180"/>
                <a:ext cx="51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5781885" y="5552700"/>
              <a:ext cx="219240" cy="223920"/>
            </p14:xfrm>
          </p:contentPart>
        </mc:Choice>
        <mc:Fallback xmlns="">
          <p:pic>
            <p:nvPicPr>
              <p:cNvPr id="12" name="Ink 11"/>
              <p:cNvPicPr/>
              <p:nvPr/>
            </p:nvPicPr>
            <p:blipFill>
              <a:blip r:embed="rId14"/>
              <a:stretch>
                <a:fillRect/>
              </a:stretch>
            </p:blipFill>
            <p:spPr>
              <a:xfrm>
                <a:off x="5766405" y="5537940"/>
                <a:ext cx="249480" cy="254880"/>
              </a:xfrm>
              <a:prstGeom prst="rect">
                <a:avLst/>
              </a:prstGeom>
            </p:spPr>
          </p:pic>
        </mc:Fallback>
      </mc:AlternateContent>
      <p:sp>
        <p:nvSpPr>
          <p:cNvPr id="21" name="TextBox 20"/>
          <p:cNvSpPr txBox="1"/>
          <p:nvPr/>
        </p:nvSpPr>
        <p:spPr>
          <a:xfrm>
            <a:off x="5068442" y="6519446"/>
            <a:ext cx="241765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Daniel le Berre</a:t>
            </a:r>
          </a:p>
        </p:txBody>
      </p:sp>
    </p:spTree>
    <p:extLst>
      <p:ext uri="{BB962C8B-B14F-4D97-AF65-F5344CB8AC3E}">
        <p14:creationId xmlns:p14="http://schemas.microsoft.com/office/powerpoint/2010/main" val="295509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smtClean="0"/>
              <a:t>Modern DPLL - tuning</a:t>
            </a:r>
            <a:endParaRPr lang="en-US" dirty="0"/>
          </a:p>
        </p:txBody>
      </p:sp>
      <p:sp>
        <p:nvSpPr>
          <p:cNvPr id="3" name="Content Placeholder 2"/>
          <p:cNvSpPr>
            <a:spLocks noGrp="1"/>
          </p:cNvSpPr>
          <p:nvPr>
            <p:ph idx="1"/>
          </p:nvPr>
        </p:nvSpPr>
        <p:spPr>
          <a:xfrm>
            <a:off x="381000" y="1412875"/>
            <a:ext cx="8382000" cy="5262979"/>
          </a:xfrm>
        </p:spPr>
        <p:txBody>
          <a:bodyPr>
            <a:normAutofit/>
          </a:bodyPr>
          <a:lstStyle/>
          <a:p>
            <a:r>
              <a:rPr lang="en-US" dirty="0" smtClean="0"/>
              <a:t>Restart frequency</a:t>
            </a:r>
          </a:p>
          <a:p>
            <a:pPr lvl="1"/>
            <a:r>
              <a:rPr lang="en-US" dirty="0" smtClean="0"/>
              <a:t>Why is restarting good?</a:t>
            </a:r>
          </a:p>
          <a:p>
            <a:pPr lvl="1"/>
            <a:r>
              <a:rPr lang="en-US" dirty="0" smtClean="0"/>
              <a:t>Efficient replay trick for frequent restart</a:t>
            </a:r>
          </a:p>
          <a:p>
            <a:r>
              <a:rPr lang="en-US" dirty="0" smtClean="0"/>
              <a:t>Which variable to split on</a:t>
            </a:r>
          </a:p>
          <a:p>
            <a:r>
              <a:rPr lang="en-US" dirty="0" smtClean="0"/>
              <a:t>Which branch to explore first</a:t>
            </a:r>
          </a:p>
          <a:p>
            <a:r>
              <a:rPr lang="en-US" dirty="0" smtClean="0"/>
              <a:t>Which lemmas to learn</a:t>
            </a:r>
          </a:p>
          <a:p>
            <a:r>
              <a:rPr lang="en-US" dirty="0" smtClean="0"/>
              <a:t>Blocked clause elimination</a:t>
            </a:r>
          </a:p>
          <a:p>
            <a:r>
              <a:rPr lang="en-US" dirty="0" smtClean="0"/>
              <a:t>Cache binary propagations</a:t>
            </a:r>
          </a:p>
          <a:p>
            <a:pPr lvl="1"/>
            <a:r>
              <a:rPr lang="en-US" dirty="0" smtClean="0"/>
              <a:t>This is just scratching the surface</a:t>
            </a:r>
          </a:p>
        </p:txBody>
      </p:sp>
    </p:spTree>
    <p:extLst>
      <p:ext uri="{BB962C8B-B14F-4D97-AF65-F5344CB8AC3E}">
        <p14:creationId xmlns:p14="http://schemas.microsoft.com/office/powerpoint/2010/main" val="20759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0886" y="2514600"/>
            <a:ext cx="9041152" cy="3785944"/>
          </a:xfrm>
          <a:prstGeom prst="rect">
            <a:avLst/>
          </a:prstGeom>
        </p:spPr>
      </p:pic>
      <p:sp>
        <p:nvSpPr>
          <p:cNvPr id="24" name="Title 1"/>
          <p:cNvSpPr txBox="1">
            <a:spLocks/>
          </p:cNvSpPr>
          <p:nvPr/>
        </p:nvSpPr>
        <p:spPr>
          <a:xfrm>
            <a:off x="381000" y="230189"/>
            <a:ext cx="8382000" cy="75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DPLL(</a:t>
            </a:r>
            <a:r>
              <a:rPr lang="en-US" b="1" i="1" smtClean="0"/>
              <a:t>T</a:t>
            </a:r>
            <a:r>
              <a:rPr lang="en-US" smtClean="0"/>
              <a:t>) solver interaction</a:t>
            </a:r>
            <a:endParaRPr lang="en-US" dirty="0"/>
          </a:p>
        </p:txBody>
      </p:sp>
    </p:spTree>
    <p:extLst>
      <p:ext uri="{BB962C8B-B14F-4D97-AF65-F5344CB8AC3E}">
        <p14:creationId xmlns:p14="http://schemas.microsoft.com/office/powerpoint/2010/main" val="3021107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p:cNvSpPr txBox="1">
                <a:spLocks/>
              </p:cNvSpPr>
              <p:nvPr/>
            </p:nvSpPr>
            <p:spPr bwMode="auto">
              <a:xfrm>
                <a:off x="457200" y="1371600"/>
                <a:ext cx="8382000" cy="4436599"/>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rPr>
                  <a:t>Challenge:</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lang="en-US" sz="3200" noProof="0" dirty="0" smtClean="0">
                    <a:solidFill>
                      <a:srgbClr val="000000"/>
                    </a:solidFill>
                    <a:latin typeface="Segoe"/>
                  </a:rPr>
                  <a:t>Solvers need to exchange what is equal.</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3200" b="0" i="0" u="none" strike="noStrike" kern="1200" cap="none" spc="0" normalizeH="0" baseline="0" dirty="0" smtClean="0">
                    <a:ln>
                      <a:noFill/>
                    </a:ln>
                    <a:solidFill>
                      <a:srgbClr val="000000"/>
                    </a:solidFill>
                    <a:effectLst/>
                    <a:uLnTx/>
                    <a:uFillTx/>
                    <a:latin typeface="Segoe"/>
                  </a:rPr>
                  <a:t>Computing</a:t>
                </a:r>
                <a:r>
                  <a:rPr kumimoji="0" lang="en-US" sz="3200" b="0" i="0" u="none" strike="noStrike" kern="1200" cap="none" spc="0" normalizeH="0" dirty="0" smtClean="0">
                    <a:ln>
                      <a:noFill/>
                    </a:ln>
                    <a:solidFill>
                      <a:srgbClr val="000000"/>
                    </a:solidFill>
                    <a:effectLst/>
                    <a:uLnTx/>
                    <a:uFillTx/>
                    <a:latin typeface="Segoe"/>
                  </a:rPr>
                  <a:t> all implied equalities is expensive.</a:t>
                </a:r>
                <a:endParaRPr kumimoji="0" lang="en-US" sz="3200" b="0" i="0" u="none" strike="noStrike" kern="1200" cap="none" spc="0" normalizeH="0" baseline="0" noProof="0" dirty="0" smtClean="0">
                  <a:ln>
                    <a:noFill/>
                  </a:ln>
                  <a:solidFill>
                    <a:srgbClr val="000000"/>
                  </a:solidFill>
                  <a:effectLst/>
                  <a:uLnTx/>
                  <a:uFillTx/>
                  <a:latin typeface="Segoe"/>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lang="en-US" sz="3200" dirty="0">
                  <a:solidFill>
                    <a:srgbClr val="000000"/>
                  </a:solidFill>
                  <a:latin typeface="Segoe"/>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rPr>
                  <a:t>Idea: </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900" b="0" i="0" u="none" strike="noStrike" kern="1200" cap="none" spc="0" normalizeH="0" baseline="0" noProof="0" dirty="0" smtClean="0">
                    <a:ln>
                      <a:noFill/>
                    </a:ln>
                    <a:solidFill>
                      <a:srgbClr val="000000"/>
                    </a:solidFill>
                    <a:effectLst/>
                    <a:uLnTx/>
                    <a:uFillTx/>
                    <a:latin typeface="Segoe"/>
                  </a:rPr>
                  <a:t>Have solvers produce models.</a:t>
                </a:r>
              </a:p>
              <a:p>
                <a:pPr marR="0" lvl="0" algn="l" defTabSz="912813" rtl="0" eaLnBrk="1" fontAlgn="base" latinLnBrk="0" hangingPunct="1">
                  <a:lnSpc>
                    <a:spcPct val="90000"/>
                  </a:lnSpc>
                  <a:spcBef>
                    <a:spcPct val="20000"/>
                  </a:spcBef>
                  <a:spcAft>
                    <a:spcPct val="0"/>
                  </a:spcAft>
                  <a:buClrTx/>
                  <a:buSzPct val="90000"/>
                  <a:buFont typeface="Arial" panose="020B0604020202020204" pitchFamily="34" charset="0"/>
                  <a:buChar char="•"/>
                  <a:tabLst/>
                  <a:defRPr/>
                </a:pPr>
                <a:r>
                  <a:rPr kumimoji="0" lang="en-US" sz="2900" b="0" i="0" u="none" strike="noStrike" kern="1200" cap="none" spc="0" normalizeH="0" baseline="0" noProof="0" dirty="0" smtClean="0">
                    <a:ln>
                      <a:noFill/>
                    </a:ln>
                    <a:solidFill>
                      <a:srgbClr val="000000"/>
                    </a:solidFill>
                    <a:effectLst/>
                    <a:uLnTx/>
                    <a:uFillTx/>
                    <a:latin typeface="Segoe"/>
                  </a:rPr>
                  <a:t>Use models to introduce equalities on demand.</a:t>
                </a:r>
                <a:br>
                  <a:rPr kumimoji="0" lang="en-US" sz="2900" b="0" i="0" u="none" strike="noStrike" kern="1200" cap="none" spc="0" normalizeH="0" baseline="0" noProof="0" dirty="0" smtClean="0">
                    <a:ln>
                      <a:noFill/>
                    </a:ln>
                    <a:solidFill>
                      <a:srgbClr val="000000"/>
                    </a:solidFill>
                    <a:effectLst/>
                    <a:uLnTx/>
                    <a:uFillTx/>
                    <a:latin typeface="Segoe"/>
                  </a:rPr>
                </a:br>
                <a:r>
                  <a:rPr kumimoji="0" lang="en-US" sz="2900" b="0" i="0" u="none" strike="noStrike" kern="1200" cap="none" spc="0" normalizeH="0" baseline="0" noProof="0" dirty="0" smtClean="0">
                    <a:ln>
                      <a:noFill/>
                    </a:ln>
                    <a:solidFill>
                      <a:srgbClr val="000000"/>
                    </a:solidFill>
                    <a:effectLst/>
                    <a:uLnTx/>
                    <a:uFillTx/>
                    <a:latin typeface="Segoe"/>
                  </a:rPr>
                  <a:t>		If </a:t>
                </a:r>
                <a14:m>
                  <m:oMath xmlns:m="http://schemas.openxmlformats.org/officeDocument/2006/math">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rPr>
                      <m:t>𝑀</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rPr>
                      <m:t>⊨ ,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𝑀</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𝑥</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𝑦</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m:t>
                    </m:r>
                  </m:oMath>
                </a14:m>
                <a:r>
                  <a:rPr kumimoji="0" lang="en-US" sz="2900" b="0" i="0" u="none" strike="noStrike" kern="1200" cap="none" spc="0" normalizeH="0" baseline="0" noProof="0" dirty="0" smtClean="0">
                    <a:ln>
                      <a:noFill/>
                    </a:ln>
                    <a:solidFill>
                      <a:srgbClr val="000000"/>
                    </a:solidFill>
                    <a:effectLst/>
                    <a:uLnTx/>
                    <a:uFillTx/>
                    <a:latin typeface="Segoe"/>
                    <a:sym typeface="Symbol"/>
                  </a:rPr>
                  <a:t>then guess </a:t>
                </a:r>
                <a14:m>
                  <m:oMath xmlns:m="http://schemas.openxmlformats.org/officeDocument/2006/math">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𝑥</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 = </m:t>
                    </m:r>
                    <m:r>
                      <a:rPr kumimoji="0" lang="en-US" sz="2900" b="0" i="1" u="none" strike="noStrike" kern="1200" cap="none" spc="0" normalizeH="0" baseline="0" noProof="0" dirty="0" smtClean="0">
                        <a:ln>
                          <a:noFill/>
                        </a:ln>
                        <a:solidFill>
                          <a:srgbClr val="000000"/>
                        </a:solidFill>
                        <a:effectLst/>
                        <a:uLnTx/>
                        <a:uFillTx/>
                        <a:latin typeface="Cambria Math" panose="02040503050406030204" pitchFamily="18" charset="0"/>
                        <a:sym typeface="Symbol"/>
                      </a:rPr>
                      <m:t>𝑦</m:t>
                    </m:r>
                  </m:oMath>
                </a14:m>
                <a:endParaRPr kumimoji="0" lang="en-US" sz="2900" b="0" i="0" u="none" strike="noStrike" kern="1200" cap="none" spc="0" normalizeH="0" baseline="0" noProof="0" dirty="0" smtClean="0">
                  <a:ln>
                    <a:noFill/>
                  </a:ln>
                  <a:solidFill>
                    <a:srgbClr val="000000"/>
                  </a:solidFill>
                  <a:effectLst/>
                  <a:uLnTx/>
                  <a:uFillTx/>
                  <a:latin typeface="Segoe"/>
                  <a:sym typeface="Symbo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457200" y="1371600"/>
                <a:ext cx="8382000" cy="4436599"/>
              </a:xfrm>
              <a:prstGeom prst="rect">
                <a:avLst/>
              </a:prstGeom>
              <a:blipFill rotWithShape="0">
                <a:blip r:embed="rId4"/>
                <a:stretch>
                  <a:fillRect l="-2909" t="-3846" b="-3984"/>
                </a:stretch>
              </a:blipFill>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a:lstStyle/>
              <a:p>
                <a:r>
                  <a:rPr lang="en-US">
                    <a:noFill/>
                  </a:rPr>
                  <a:t> </a:t>
                </a:r>
              </a:p>
            </p:txBody>
          </p:sp>
        </mc:Fallback>
      </mc:AlternateContent>
      <p:graphicFrame>
        <p:nvGraphicFramePr>
          <p:cNvPr id="10" name="Object 9"/>
          <p:cNvGraphicFramePr>
            <a:graphicFrameLocks noChangeAspect="1"/>
          </p:cNvGraphicFramePr>
          <p:nvPr/>
        </p:nvGraphicFramePr>
        <p:xfrm>
          <a:off x="4114800" y="2006600"/>
          <a:ext cx="914400" cy="198438"/>
        </p:xfrm>
        <a:graphic>
          <a:graphicData uri="http://schemas.openxmlformats.org/presentationml/2006/ole">
            <mc:AlternateContent xmlns:mc="http://schemas.openxmlformats.org/markup-compatibility/2006">
              <mc:Choice xmlns:v="urn:schemas-microsoft-com:vml" Requires="v">
                <p:oleObj spid="_x0000_s1029" name="Equation" r:id="rId5" imgW="914400" imgH="198720" progId="Equation.DSMT4">
                  <p:embed/>
                </p:oleObj>
              </mc:Choice>
              <mc:Fallback>
                <p:oleObj name="Equation" r:id="rId5" imgW="914400" imgH="198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0066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Model based Theory Combination</a:t>
            </a:r>
            <a:endParaRPr lang="en-US" dirty="0"/>
          </a:p>
        </p:txBody>
      </p:sp>
    </p:spTree>
    <p:extLst>
      <p:ext uri="{BB962C8B-B14F-4D97-AF65-F5344CB8AC3E}">
        <p14:creationId xmlns:p14="http://schemas.microsoft.com/office/powerpoint/2010/main" val="3688569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648200"/>
          </a:xfrm>
        </p:spPr>
        <p:txBody>
          <a:bodyPr>
            <a:normAutofit fontScale="92500"/>
          </a:bodyPr>
          <a:lstStyle/>
          <a:p>
            <a:pPr marL="514350" indent="-514350">
              <a:buAutoNum type="arabicPeriod"/>
            </a:pPr>
            <a:r>
              <a:rPr lang="en-US" dirty="0" smtClean="0"/>
              <a:t>Progress in automated reasoning</a:t>
            </a:r>
          </a:p>
          <a:p>
            <a:pPr marL="0" indent="0">
              <a:buNone/>
            </a:pPr>
            <a:r>
              <a:rPr lang="en-US" dirty="0"/>
              <a:t>	</a:t>
            </a:r>
            <a:r>
              <a:rPr lang="en-US" dirty="0" smtClean="0"/>
              <a:t>SAT, Automated Theorem Proving, SMT</a:t>
            </a:r>
          </a:p>
          <a:p>
            <a:pPr marL="514350" indent="-514350">
              <a:buAutoNum type="arabicPeriod"/>
            </a:pPr>
            <a:endParaRPr lang="en-US" dirty="0"/>
          </a:p>
          <a:p>
            <a:pPr marL="514350" indent="-514350">
              <a:buAutoNum type="arabicPeriod"/>
            </a:pPr>
            <a:r>
              <a:rPr lang="en-US" dirty="0" smtClean="0"/>
              <a:t>An abstract account for SMT search (DPLL+T)</a:t>
            </a:r>
          </a:p>
          <a:p>
            <a:pPr marL="514350" indent="-514350">
              <a:buAutoNum type="arabicPeriod"/>
            </a:pPr>
            <a:endParaRPr lang="en-US" dirty="0"/>
          </a:p>
          <a:p>
            <a:pPr marL="514350" indent="-514350">
              <a:buAutoNum type="arabicPeriod"/>
            </a:pPr>
            <a:r>
              <a:rPr lang="en-US" dirty="0" smtClean="0"/>
              <a:t>Integrating Theories</a:t>
            </a:r>
          </a:p>
          <a:p>
            <a:pPr marL="514350" indent="-514350">
              <a:buAutoNum type="arabicPeriod"/>
            </a:pPr>
            <a:endParaRPr lang="en-US" dirty="0"/>
          </a:p>
          <a:p>
            <a:pPr marL="0" indent="0">
              <a:buNone/>
            </a:pPr>
            <a:r>
              <a:rPr lang="en-US" b="1" dirty="0" smtClean="0">
                <a:solidFill>
                  <a:srgbClr val="C00000"/>
                </a:solidFill>
              </a:rPr>
              <a:t>Takeaway</a:t>
            </a:r>
            <a:r>
              <a:rPr lang="en-US" dirty="0" smtClean="0">
                <a:solidFill>
                  <a:srgbClr val="C00000"/>
                </a:solidFill>
              </a:rPr>
              <a:t>: Theorem Proving is cool and beautiful</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68628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FTP - Milestones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66680129"/>
              </p:ext>
            </p:extLst>
          </p:nvPr>
        </p:nvGraphicFramePr>
        <p:xfrm>
          <a:off x="1055283" y="927102"/>
          <a:ext cx="7830354" cy="5558741"/>
        </p:xfrm>
        <a:graphic>
          <a:graphicData uri="http://schemas.openxmlformats.org/drawingml/2006/table">
            <a:tbl>
              <a:tblPr/>
              <a:tblGrid>
                <a:gridCol w="459736">
                  <a:extLst>
                    <a:ext uri="{9D8B030D-6E8A-4147-A177-3AD203B41FA5}">
                      <a16:colId xmlns:a16="http://schemas.microsoft.com/office/drawing/2014/main" val="20000"/>
                    </a:ext>
                  </a:extLst>
                </a:gridCol>
                <a:gridCol w="1898267">
                  <a:extLst>
                    <a:ext uri="{9D8B030D-6E8A-4147-A177-3AD203B41FA5}">
                      <a16:colId xmlns:a16="http://schemas.microsoft.com/office/drawing/2014/main" val="20001"/>
                    </a:ext>
                  </a:extLst>
                </a:gridCol>
                <a:gridCol w="1248081">
                  <a:extLst>
                    <a:ext uri="{9D8B030D-6E8A-4147-A177-3AD203B41FA5}">
                      <a16:colId xmlns:a16="http://schemas.microsoft.com/office/drawing/2014/main" val="20002"/>
                    </a:ext>
                  </a:extLst>
                </a:gridCol>
                <a:gridCol w="501885">
                  <a:extLst>
                    <a:ext uri="{9D8B030D-6E8A-4147-A177-3AD203B41FA5}">
                      <a16:colId xmlns:a16="http://schemas.microsoft.com/office/drawing/2014/main" val="20003"/>
                    </a:ext>
                  </a:extLst>
                </a:gridCol>
                <a:gridCol w="2209703">
                  <a:extLst>
                    <a:ext uri="{9D8B030D-6E8A-4147-A177-3AD203B41FA5}">
                      <a16:colId xmlns:a16="http://schemas.microsoft.com/office/drawing/2014/main" val="20004"/>
                    </a:ext>
                  </a:extLst>
                </a:gridCol>
                <a:gridCol w="1512682">
                  <a:extLst>
                    <a:ext uri="{9D8B030D-6E8A-4147-A177-3AD203B41FA5}">
                      <a16:colId xmlns:a16="http://schemas.microsoft.com/office/drawing/2014/main" val="20005"/>
                    </a:ext>
                  </a:extLst>
                </a:gridCol>
              </a:tblGrid>
              <a:tr h="185954">
                <a:tc>
                  <a:txBody>
                    <a:bodyPr/>
                    <a:lstStyle/>
                    <a:p>
                      <a:pPr algn="l" fontAlgn="b"/>
                      <a:r>
                        <a:rPr lang="en-US" sz="1200" b="1" i="0" u="none" strike="noStrike" dirty="0">
                          <a:solidFill>
                            <a:srgbClr val="FFFFFF"/>
                          </a:solidFill>
                          <a:effectLst/>
                          <a:latin typeface="Calibri"/>
                        </a:rPr>
                        <a:t>Year</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Milestone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Who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Year</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Milestone</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Who</a:t>
                      </a:r>
                      <a:endParaRPr lang="en-US" sz="1200" b="1" i="0" u="none" strike="noStrike" dirty="0">
                        <a:solidFill>
                          <a:srgbClr val="FFFFFF"/>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68226">
                <a:tc>
                  <a:txBody>
                    <a:bodyPr/>
                    <a:lstStyle/>
                    <a:p>
                      <a:pPr algn="r" fontAlgn="b"/>
                      <a:r>
                        <a:rPr lang="en-US" sz="1200" b="0" i="0" u="none" strike="noStrike" dirty="0">
                          <a:solidFill>
                            <a:srgbClr val="000000"/>
                          </a:solidFill>
                          <a:effectLst/>
                          <a:latin typeface="Calibri"/>
                        </a:rPr>
                        <a:t>1930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Hebrand's</a:t>
                      </a:r>
                      <a:r>
                        <a:rPr lang="en-US" sz="1200" b="0" i="0" u="none" strike="noStrike" dirty="0">
                          <a:solidFill>
                            <a:srgbClr val="000000"/>
                          </a:solidFill>
                          <a:effectLst/>
                          <a:latin typeface="Calibri"/>
                        </a:rPr>
                        <a:t> theorem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Herbrand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Completion </a:t>
                      </a:r>
                      <a:r>
                        <a:rPr lang="en-US" sz="1200" b="0" i="0" u="none" strike="noStrike" dirty="0">
                          <a:solidFill>
                            <a:srgbClr val="000000"/>
                          </a:solidFill>
                          <a:effectLst/>
                          <a:latin typeface="Calibri"/>
                        </a:rPr>
                        <a:t>and </a:t>
                      </a:r>
                      <a:r>
                        <a:rPr lang="en-US" sz="1200" b="0" i="0" u="none" strike="noStrike" dirty="0" smtClean="0">
                          <a:solidFill>
                            <a:srgbClr val="000000"/>
                          </a:solidFill>
                          <a:effectLst/>
                          <a:latin typeface="Calibri"/>
                        </a:rPr>
                        <a:t>saturation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procedures</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many people and provers</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Sequent calculi</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Knuth-Bendix ordering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 Bendix</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2"/>
                  </a:ext>
                </a:extLst>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1971</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Selection function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Kowalski; Kuehner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185954">
                <a:tc>
                  <a:txBody>
                    <a:bodyPr/>
                    <a:lstStyle/>
                    <a:p>
                      <a:pPr algn="r" fontAlgn="b"/>
                      <a:r>
                        <a:rPr lang="en-US" sz="1200" b="0" i="0" u="none" strike="noStrike">
                          <a:solidFill>
                            <a:srgbClr val="000000"/>
                          </a:solidFill>
                          <a:effectLst/>
                          <a:latin typeface="Calibri"/>
                        </a:rPr>
                        <a:t>1955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Semantic tableaux</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Beth</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Built-in equational theories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Plotkin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4"/>
                  </a:ext>
                </a:extLst>
              </a:tr>
              <a:tr h="368226">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Herbrand</a:t>
                      </a:r>
                      <a:r>
                        <a:rPr lang="en-US" sz="1200" b="0" i="0" u="none" strike="noStrike" dirty="0">
                          <a:solidFill>
                            <a:srgbClr val="000000"/>
                          </a:solidFill>
                          <a:effectLst/>
                          <a:latin typeface="Calibri"/>
                        </a:rPr>
                        <a:t>-based </a:t>
                      </a:r>
                      <a:r>
                        <a:rPr lang="en-US" sz="1200" b="0" i="0" u="none" strike="noStrike" dirty="0" smtClean="0">
                          <a:solidFill>
                            <a:srgbClr val="000000"/>
                          </a:solidFill>
                          <a:effectLst/>
                          <a:latin typeface="Calibri"/>
                        </a:rPr>
                        <a:t>theorem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proving</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Wang Hao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Prolog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Colmerauer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185954">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Ordered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Davis; Putnam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1974</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Saturation algorithms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6"/>
                  </a:ext>
                </a:extLst>
              </a:tr>
              <a:tr h="368226">
                <a:tc>
                  <a:txBody>
                    <a:bodyPr/>
                    <a:lstStyle/>
                    <a:p>
                      <a:pPr algn="r" fontAlgn="b"/>
                      <a:r>
                        <a:rPr lang="en-US" sz="1200" b="0" i="0" u="none" strike="noStrike">
                          <a:solidFill>
                            <a:srgbClr val="000000"/>
                          </a:solidFill>
                          <a:effectLst/>
                          <a:latin typeface="Calibri"/>
                        </a:rPr>
                        <a:t>1962</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DLL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Davis</a:t>
                      </a:r>
                      <a:r>
                        <a:rPr lang="en-US" sz="1200" b="0" i="0" u="none" strike="noStrike" dirty="0">
                          <a:solidFill>
                            <a:srgbClr val="000000"/>
                          </a:solidFill>
                          <a:effectLst/>
                          <a:latin typeface="Calibri"/>
                        </a:rPr>
                        <a:t>; </a:t>
                      </a:r>
                      <a:r>
                        <a:rPr lang="en-US" sz="1200" b="0" i="0" u="none" strike="noStrike" dirty="0" err="1" smtClean="0">
                          <a:solidFill>
                            <a:srgbClr val="000000"/>
                          </a:solidFill>
                          <a:effectLst/>
                          <a:latin typeface="Calibri"/>
                        </a:rPr>
                        <a:t>Logemann</a:t>
                      </a:r>
                      <a:r>
                        <a:rPr lang="en-US" sz="1200" b="0" i="0" u="none" strike="noStrike" dirty="0" smtClean="0">
                          <a:solidFill>
                            <a:srgbClr val="000000"/>
                          </a:solidFill>
                          <a:effectLst/>
                          <a:latin typeface="Calibri"/>
                        </a:rPr>
                        <a:t>;</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Loveland</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Completeness of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Brand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00424">
                <a:tc>
                  <a:txBody>
                    <a:bodyPr/>
                    <a:lstStyle/>
                    <a:p>
                      <a:pPr algn="r" fontAlgn="b"/>
                      <a:r>
                        <a:rPr lang="en-US" sz="1200" b="0" i="0" u="none" strike="noStrike">
                          <a:solidFill>
                            <a:srgbClr val="000000"/>
                          </a:solidFill>
                          <a:effectLst/>
                          <a:latin typeface="Calibri"/>
                        </a:rPr>
                        <a:t>1963</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First-order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Maslov</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AC-unification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8"/>
                  </a:ext>
                </a:extLst>
              </a:tr>
              <a:tr h="193183">
                <a:tc>
                  <a:txBody>
                    <a:bodyPr/>
                    <a:lstStyle/>
                    <a:p>
                      <a:pPr algn="r" fontAlgn="b"/>
                      <a:r>
                        <a:rPr lang="en-US" sz="1200" b="0" i="0" u="none" strike="noStrike" dirty="0">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J. </a:t>
                      </a:r>
                      <a:r>
                        <a:rPr lang="en-US" sz="1200" b="0" i="0" u="none" strike="noStrike" dirty="0" smtClean="0">
                          <a:solidFill>
                            <a:srgbClr val="000000"/>
                          </a:solidFill>
                          <a:effectLst/>
                          <a:latin typeface="Calibri"/>
                        </a:rPr>
                        <a:t>Robinson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1976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Resolution as a decision procedure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Joyner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First-order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Degtyarev</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0"/>
                  </a:ext>
                </a:extLst>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Subsumption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Lexicographic path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Kamin; Levy</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85954">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Slagle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Theory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2"/>
                  </a:ext>
                </a:extLst>
              </a:tr>
              <a:tr h="374117">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Demodulation or rewriting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Wos</a:t>
                      </a:r>
                      <a:r>
                        <a:rPr lang="en-US" sz="1200" b="0" i="0" u="none" strike="noStrike" dirty="0">
                          <a:solidFill>
                            <a:srgbClr val="000000"/>
                          </a:solidFill>
                          <a:effectLst/>
                          <a:latin typeface="Calibri"/>
                        </a:rPr>
                        <a:t>; G. </a:t>
                      </a:r>
                      <a:r>
                        <a:rPr lang="en-US" sz="1200" b="0" i="0" u="none" strike="noStrike" dirty="0" smtClean="0">
                          <a:solidFill>
                            <a:srgbClr val="000000"/>
                          </a:solidFill>
                          <a:effectLst/>
                          <a:latin typeface="Calibri"/>
                        </a:rPr>
                        <a:t>Robinson;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Carson</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Shalla</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Definitional </a:t>
                      </a:r>
                      <a:r>
                        <a:rPr lang="en-US" sz="1200" b="0" i="0" u="none" strike="noStrike" dirty="0">
                          <a:solidFill>
                            <a:srgbClr val="000000"/>
                          </a:solidFill>
                          <a:effectLst/>
                          <a:latin typeface="Calibri"/>
                        </a:rPr>
                        <a:t>clause </a:t>
                      </a:r>
                      <a:r>
                        <a:rPr lang="en-US" sz="1200" b="0" i="0" u="none" strike="noStrike" dirty="0" smtClean="0">
                          <a:solidFill>
                            <a:srgbClr val="000000"/>
                          </a:solidFill>
                          <a:effectLst/>
                          <a:latin typeface="Calibri"/>
                        </a:rPr>
                        <a:t>form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transformation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Plaisted; Greenbaum</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3"/>
                  </a:ext>
                </a:extLst>
              </a:tr>
              <a:tr h="185954">
                <a:tc>
                  <a:txBody>
                    <a:bodyPr/>
                    <a:lstStyle/>
                    <a:p>
                      <a:pPr algn="r" fontAlgn="b"/>
                      <a:r>
                        <a:rPr lang="en-US" sz="1200" b="0" i="0" u="none" strike="noStrike">
                          <a:solidFill>
                            <a:srgbClr val="000000"/>
                          </a:solidFill>
                          <a:effectLst/>
                          <a:latin typeface="Calibri"/>
                        </a:rPr>
                        <a:t>1968</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Model elimination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Loveland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4"/>
                  </a:ext>
                </a:extLst>
              </a:tr>
              <a:tr h="185954">
                <a:tc>
                  <a:txBody>
                    <a:bodyPr/>
                    <a:lstStyle/>
                    <a:p>
                      <a:pPr algn="r" fontAlgn="b"/>
                      <a:r>
                        <a:rPr lang="en-US" sz="1200" b="0" i="0" u="none" strike="noStrike">
                          <a:solidFill>
                            <a:srgbClr val="000000"/>
                          </a:solidFill>
                          <a:effectLst/>
                          <a:latin typeface="Calibri"/>
                        </a:rPr>
                        <a:t>1969</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 Robinson; Wos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Model construction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Term indexing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6"/>
                  </a:ext>
                </a:extLst>
              </a:tr>
              <a:tr h="244520">
                <a:tc>
                  <a:txBody>
                    <a:bodyPr/>
                    <a:lstStyle/>
                    <a:p>
                      <a:pPr algn="l" fontAlgn="b"/>
                      <a:endParaRPr lang="en-US" sz="1200" b="0" i="0" u="none" strike="noStrike" dirty="0">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General theory of redundancy</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Bachmair; Ganzinger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Nieuwenhuis; Rubio</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8"/>
                  </a:ext>
                </a:extLst>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 instance-based methods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Billon; Plaisted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9"/>
                  </a:ext>
                </a:extLst>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Discount saturation algorithm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Avenhaus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Denzinger</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20"/>
                  </a:ext>
                </a:extLst>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Calibri"/>
                        </a:rPr>
                        <a:t>1998</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Finite  model </a:t>
                      </a:r>
                      <a:r>
                        <a:rPr lang="en-US" sz="1200" b="0" i="0" u="none" strike="noStrike" baseline="0" dirty="0" smtClean="0">
                          <a:solidFill>
                            <a:srgbClr val="000000"/>
                          </a:solidFill>
                          <a:effectLst/>
                          <a:latin typeface="Calibri"/>
                        </a:rPr>
                        <a:t> finding using SAT</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McCune</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21"/>
                  </a:ext>
                </a:extLst>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First-order DPLL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Baumgartner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22"/>
                  </a:ext>
                </a:extLst>
              </a:tr>
              <a:tr h="22670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2003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iProver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Ganzinger; Korovin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23"/>
                  </a:ext>
                </a:extLst>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Sine selection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Hoder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24"/>
                  </a:ext>
                </a:extLst>
              </a:tr>
            </a:tbl>
          </a:graphicData>
        </a:graphic>
      </p:graphicFrame>
      <p:sp>
        <p:nvSpPr>
          <p:cNvPr id="8" name="TextBox 7"/>
          <p:cNvSpPr txBox="1"/>
          <p:nvPr/>
        </p:nvSpPr>
        <p:spPr>
          <a:xfrm>
            <a:off x="669702" y="4765181"/>
            <a:ext cx="3953815"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2813" fontAlgn="base">
              <a:spcBef>
                <a:spcPct val="0"/>
              </a:spcBef>
              <a:spcAft>
                <a:spcPct val="0"/>
              </a:spcAft>
            </a:pPr>
            <a:r>
              <a:rPr lang="en-US" dirty="0" smtClean="0">
                <a:solidFill>
                  <a:srgbClr val="000000"/>
                </a:solidFill>
                <a:latin typeface="Arial" charset="0"/>
              </a:rPr>
              <a:t>Some success</a:t>
            </a:r>
            <a:r>
              <a:rPr lang="en-US" dirty="0">
                <a:solidFill>
                  <a:srgbClr val="000000"/>
                </a:solidFill>
                <a:latin typeface="Arial" charset="0"/>
              </a:rPr>
              <a:t> </a:t>
            </a:r>
            <a:r>
              <a:rPr lang="en-US" dirty="0" smtClean="0">
                <a:solidFill>
                  <a:srgbClr val="000000"/>
                </a:solidFill>
                <a:latin typeface="Arial" charset="0"/>
              </a:rPr>
              <a:t>stories:</a:t>
            </a:r>
          </a:p>
          <a:p>
            <a:pPr marL="285750" indent="-285750" defTabSz="912813" fontAlgn="base">
              <a:spcBef>
                <a:spcPct val="0"/>
              </a:spcBef>
              <a:spcAft>
                <a:spcPct val="0"/>
              </a:spcAft>
              <a:buFontTx/>
              <a:buChar char="-"/>
            </a:pPr>
            <a:r>
              <a:rPr lang="en-US" dirty="0" smtClean="0">
                <a:solidFill>
                  <a:srgbClr val="000000"/>
                </a:solidFill>
                <a:latin typeface="Arial" charset="0"/>
              </a:rPr>
              <a:t>Open Problems (of 25 years):</a:t>
            </a:r>
            <a:br>
              <a:rPr lang="en-US" dirty="0" smtClean="0">
                <a:solidFill>
                  <a:srgbClr val="000000"/>
                </a:solidFill>
                <a:latin typeface="Arial" charset="0"/>
              </a:rPr>
            </a:br>
            <a:r>
              <a:rPr lang="en-US" dirty="0" smtClean="0">
                <a:solidFill>
                  <a:srgbClr val="0070C0"/>
                </a:solidFill>
                <a:latin typeface="Arial" charset="0"/>
              </a:rPr>
              <a:t>XCB: X </a:t>
            </a:r>
            <a:r>
              <a:rPr lang="en-US" dirty="0" smtClean="0">
                <a:solidFill>
                  <a:srgbClr val="0070C0"/>
                </a:solidFill>
                <a:latin typeface="Arial" charset="0"/>
                <a:sym typeface="Symbol"/>
              </a:rPr>
              <a:t> ((</a:t>
            </a:r>
            <a:r>
              <a:rPr lang="en-US" dirty="0">
                <a:solidFill>
                  <a:srgbClr val="0070C0"/>
                </a:solidFill>
                <a:latin typeface="Arial" charset="0"/>
                <a:sym typeface="Symbol"/>
              </a:rPr>
              <a:t>X </a:t>
            </a:r>
            <a:r>
              <a:rPr lang="en-US" dirty="0" smtClean="0">
                <a:solidFill>
                  <a:srgbClr val="0070C0"/>
                </a:solidFill>
                <a:latin typeface="Arial" charset="0"/>
                <a:sym typeface="Symbol"/>
              </a:rPr>
              <a:t> Y)  (Z  Y))  Z)</a:t>
            </a:r>
            <a:br>
              <a:rPr lang="en-US" dirty="0" smtClean="0">
                <a:solidFill>
                  <a:srgbClr val="0070C0"/>
                </a:solidFill>
                <a:latin typeface="Arial" charset="0"/>
                <a:sym typeface="Symbol"/>
              </a:rPr>
            </a:br>
            <a:r>
              <a:rPr lang="en-US" dirty="0" smtClean="0">
                <a:solidFill>
                  <a:srgbClr val="0070C0"/>
                </a:solidFill>
                <a:latin typeface="Arial" charset="0"/>
                <a:sym typeface="Symbol"/>
              </a:rPr>
              <a:t>is a single axiom for equivalence</a:t>
            </a:r>
            <a:endParaRPr lang="en-US" dirty="0" smtClean="0">
              <a:solidFill>
                <a:srgbClr val="0070C0"/>
              </a:solidFill>
              <a:latin typeface="Arial" charset="0"/>
            </a:endParaRPr>
          </a:p>
          <a:p>
            <a:pPr marL="285750" indent="-285750" defTabSz="912813" fontAlgn="base">
              <a:spcBef>
                <a:spcPct val="0"/>
              </a:spcBef>
              <a:spcAft>
                <a:spcPct val="0"/>
              </a:spcAft>
              <a:buFontTx/>
              <a:buChar char="-"/>
            </a:pPr>
            <a:r>
              <a:rPr lang="en-US" dirty="0" smtClean="0">
                <a:solidFill>
                  <a:srgbClr val="000000"/>
                </a:solidFill>
                <a:latin typeface="Arial" charset="0"/>
              </a:rPr>
              <a:t>Knowledge Ontologies </a:t>
            </a:r>
            <a:br>
              <a:rPr lang="en-US" dirty="0" smtClean="0">
                <a:solidFill>
                  <a:srgbClr val="000000"/>
                </a:solidFill>
                <a:latin typeface="Arial" charset="0"/>
              </a:rPr>
            </a:br>
            <a:r>
              <a:rPr lang="en-US" dirty="0" smtClean="0">
                <a:solidFill>
                  <a:srgbClr val="0070C0"/>
                </a:solidFill>
                <a:latin typeface="Arial" charset="0"/>
              </a:rPr>
              <a:t>GBs of formulas</a:t>
            </a:r>
          </a:p>
          <a:p>
            <a:pPr defTabSz="912813" fontAlgn="base">
              <a:spcBef>
                <a:spcPct val="0"/>
              </a:spcBef>
              <a:spcAft>
                <a:spcPct val="0"/>
              </a:spcAft>
            </a:pPr>
            <a:endParaRPr lang="en-US" dirty="0" smtClean="0">
              <a:solidFill>
                <a:srgbClr val="0070C0"/>
              </a:solidFill>
              <a:latin typeface="Arial" charset="0"/>
            </a:endParaRPr>
          </a:p>
        </p:txBody>
      </p:sp>
      <p:sp>
        <p:nvSpPr>
          <p:cNvPr id="10" name="TextBox 9"/>
          <p:cNvSpPr txBox="1"/>
          <p:nvPr/>
        </p:nvSpPr>
        <p:spPr>
          <a:xfrm>
            <a:off x="5100037" y="6451410"/>
            <a:ext cx="416223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Andrei Voronkov, U of Manchester</a:t>
            </a:r>
          </a:p>
        </p:txBody>
      </p:sp>
    </p:spTree>
    <p:extLst>
      <p:ext uri="{BB962C8B-B14F-4D97-AF65-F5344CB8AC3E}">
        <p14:creationId xmlns:p14="http://schemas.microsoft.com/office/powerpoint/2010/main" val="26126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 Milestones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15869924"/>
              </p:ext>
            </p:extLst>
          </p:nvPr>
        </p:nvGraphicFramePr>
        <p:xfrm>
          <a:off x="261052" y="1712888"/>
          <a:ext cx="3628369" cy="3398384"/>
        </p:xfrm>
        <a:graphic>
          <a:graphicData uri="http://schemas.openxmlformats.org/drawingml/2006/table">
            <a:tbl>
              <a:tblPr firstRow="1" bandRow="1">
                <a:tableStyleId>{5C22544A-7EE6-4342-B048-85BDC9FD1C3A}</a:tableStyleId>
              </a:tblPr>
              <a:tblGrid>
                <a:gridCol w="737832">
                  <a:extLst>
                    <a:ext uri="{9D8B030D-6E8A-4147-A177-3AD203B41FA5}">
                      <a16:colId xmlns:a16="http://schemas.microsoft.com/office/drawing/2014/main" val="20000"/>
                    </a:ext>
                  </a:extLst>
                </a:gridCol>
                <a:gridCol w="2890537">
                  <a:extLst>
                    <a:ext uri="{9D8B030D-6E8A-4147-A177-3AD203B41FA5}">
                      <a16:colId xmlns:a16="http://schemas.microsoft.com/office/drawing/2014/main" val="20001"/>
                    </a:ext>
                  </a:extLst>
                </a:gridCol>
              </a:tblGrid>
              <a:tr h="308944">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extLst>
                  <a:ext uri="{0D108BD9-81ED-4DB2-BD59-A6C34878D82A}">
                    <a16:rowId xmlns:a16="http://schemas.microsoft.com/office/drawing/2014/main" val="10000"/>
                  </a:ext>
                </a:extLst>
              </a:tr>
              <a:tr h="308944">
                <a:tc>
                  <a:txBody>
                    <a:bodyPr/>
                    <a:lstStyle/>
                    <a:p>
                      <a:r>
                        <a:rPr lang="en-US" sz="1400" dirty="0" smtClean="0"/>
                        <a:t>1977</a:t>
                      </a:r>
                      <a:endParaRPr lang="en-US" sz="1400" dirty="0"/>
                    </a:p>
                  </a:txBody>
                  <a:tcPr/>
                </a:tc>
                <a:tc>
                  <a:txBody>
                    <a:bodyPr/>
                    <a:lstStyle/>
                    <a:p>
                      <a:r>
                        <a:rPr lang="en-US" sz="1400" dirty="0" smtClean="0"/>
                        <a:t>Efficient Equality</a:t>
                      </a:r>
                      <a:r>
                        <a:rPr lang="en-US" sz="1400" baseline="0" dirty="0" smtClean="0"/>
                        <a:t> Reasoning</a:t>
                      </a:r>
                      <a:endParaRPr lang="en-US" sz="1400" dirty="0"/>
                    </a:p>
                  </a:txBody>
                  <a:tcPr/>
                </a:tc>
                <a:extLst>
                  <a:ext uri="{0D108BD9-81ED-4DB2-BD59-A6C34878D82A}">
                    <a16:rowId xmlns:a16="http://schemas.microsoft.com/office/drawing/2014/main" val="10001"/>
                  </a:ext>
                </a:extLst>
              </a:tr>
              <a:tr h="308944">
                <a:tc>
                  <a:txBody>
                    <a:bodyPr/>
                    <a:lstStyle/>
                    <a:p>
                      <a:r>
                        <a:rPr lang="en-US" sz="1400" dirty="0" smtClean="0"/>
                        <a:t>1979</a:t>
                      </a:r>
                      <a:endParaRPr lang="en-US" sz="1400" dirty="0"/>
                    </a:p>
                  </a:txBody>
                  <a:tcPr/>
                </a:tc>
                <a:tc>
                  <a:txBody>
                    <a:bodyPr/>
                    <a:lstStyle/>
                    <a:p>
                      <a:r>
                        <a:rPr lang="en-US" sz="1400" dirty="0" smtClean="0"/>
                        <a:t>Theory Combination Foundations</a:t>
                      </a:r>
                      <a:endParaRPr lang="en-US" sz="1400" dirty="0"/>
                    </a:p>
                  </a:txBody>
                  <a:tcPr/>
                </a:tc>
                <a:extLst>
                  <a:ext uri="{0D108BD9-81ED-4DB2-BD59-A6C34878D82A}">
                    <a16:rowId xmlns:a16="http://schemas.microsoft.com/office/drawing/2014/main" val="10002"/>
                  </a:ext>
                </a:extLst>
              </a:tr>
              <a:tr h="308944">
                <a:tc>
                  <a:txBody>
                    <a:bodyPr/>
                    <a:lstStyle/>
                    <a:p>
                      <a:r>
                        <a:rPr lang="en-US" sz="1400" dirty="0" smtClean="0"/>
                        <a:t>1979</a:t>
                      </a:r>
                      <a:endParaRPr lang="en-US" sz="1400" dirty="0"/>
                    </a:p>
                  </a:txBody>
                  <a:tcPr/>
                </a:tc>
                <a:tc>
                  <a:txBody>
                    <a:bodyPr/>
                    <a:lstStyle/>
                    <a:p>
                      <a:r>
                        <a:rPr lang="en-US" sz="1400" dirty="0" smtClean="0"/>
                        <a:t>Arithmetic + Functions </a:t>
                      </a:r>
                      <a:endParaRPr lang="en-US" sz="1400" dirty="0"/>
                    </a:p>
                  </a:txBody>
                  <a:tcPr/>
                </a:tc>
                <a:extLst>
                  <a:ext uri="{0D108BD9-81ED-4DB2-BD59-A6C34878D82A}">
                    <a16:rowId xmlns:a16="http://schemas.microsoft.com/office/drawing/2014/main" val="10003"/>
                  </a:ext>
                </a:extLst>
              </a:tr>
              <a:tr h="308944">
                <a:tc>
                  <a:txBody>
                    <a:bodyPr/>
                    <a:lstStyle/>
                    <a:p>
                      <a:r>
                        <a:rPr lang="en-US" sz="1400" dirty="0" smtClean="0"/>
                        <a:t>1982</a:t>
                      </a:r>
                      <a:endParaRPr lang="en-US" sz="1400" dirty="0"/>
                    </a:p>
                  </a:txBody>
                  <a:tcPr/>
                </a:tc>
                <a:tc>
                  <a:txBody>
                    <a:bodyPr/>
                    <a:lstStyle/>
                    <a:p>
                      <a:r>
                        <a:rPr lang="en-US" sz="1400" dirty="0" smtClean="0"/>
                        <a:t>Combining Canonizing Solvers</a:t>
                      </a:r>
                      <a:endParaRPr lang="en-US" sz="1400" dirty="0"/>
                    </a:p>
                  </a:txBody>
                  <a:tcPr/>
                </a:tc>
                <a:extLst>
                  <a:ext uri="{0D108BD9-81ED-4DB2-BD59-A6C34878D82A}">
                    <a16:rowId xmlns:a16="http://schemas.microsoft.com/office/drawing/2014/main" val="10004"/>
                  </a:ext>
                </a:extLst>
              </a:tr>
              <a:tr h="308944">
                <a:tc>
                  <a:txBody>
                    <a:bodyPr/>
                    <a:lstStyle/>
                    <a:p>
                      <a:r>
                        <a:rPr lang="en-US" sz="1400" dirty="0" smtClean="0"/>
                        <a:t>1992-8</a:t>
                      </a:r>
                      <a:endParaRPr lang="en-US" sz="1400" dirty="0"/>
                    </a:p>
                  </a:txBody>
                  <a:tcPr/>
                </a:tc>
                <a:tc>
                  <a:txBody>
                    <a:bodyPr/>
                    <a:lstStyle/>
                    <a:p>
                      <a:r>
                        <a:rPr lang="en-US" sz="1400" dirty="0" smtClean="0"/>
                        <a:t>Systems: PVS,</a:t>
                      </a:r>
                      <a:r>
                        <a:rPr lang="en-US" sz="1400" baseline="0" dirty="0" smtClean="0"/>
                        <a:t> Simplify, </a:t>
                      </a:r>
                      <a:r>
                        <a:rPr lang="en-US" sz="1400" baseline="0" dirty="0" err="1" smtClean="0"/>
                        <a:t>STeP</a:t>
                      </a:r>
                      <a:r>
                        <a:rPr lang="en-US" sz="1400" baseline="0" dirty="0" smtClean="0"/>
                        <a:t>, SVC</a:t>
                      </a:r>
                      <a:endParaRPr lang="en-US" sz="1400" dirty="0"/>
                    </a:p>
                  </a:txBody>
                  <a:tcPr/>
                </a:tc>
                <a:extLst>
                  <a:ext uri="{0D108BD9-81ED-4DB2-BD59-A6C34878D82A}">
                    <a16:rowId xmlns:a16="http://schemas.microsoft.com/office/drawing/2014/main" val="10005"/>
                  </a:ext>
                </a:extLst>
              </a:tr>
              <a:tr h="308944">
                <a:tc>
                  <a:txBody>
                    <a:bodyPr/>
                    <a:lstStyle/>
                    <a:p>
                      <a:r>
                        <a:rPr lang="en-US" sz="1400" dirty="0" smtClean="0"/>
                        <a:t>2002</a:t>
                      </a:r>
                      <a:endParaRPr lang="en-US" sz="1400" dirty="0"/>
                    </a:p>
                  </a:txBody>
                  <a:tcPr/>
                </a:tc>
                <a:tc>
                  <a:txBody>
                    <a:bodyPr/>
                    <a:lstStyle/>
                    <a:p>
                      <a:r>
                        <a:rPr lang="en-US" sz="1400" dirty="0" smtClean="0"/>
                        <a:t>Theory</a:t>
                      </a:r>
                      <a:r>
                        <a:rPr lang="en-US" sz="1400" baseline="0" dirty="0" smtClean="0"/>
                        <a:t> Clause Learning</a:t>
                      </a:r>
                      <a:endParaRPr lang="en-US" sz="1400" dirty="0"/>
                    </a:p>
                  </a:txBody>
                  <a:tcPr/>
                </a:tc>
                <a:extLst>
                  <a:ext uri="{0D108BD9-81ED-4DB2-BD59-A6C34878D82A}">
                    <a16:rowId xmlns:a16="http://schemas.microsoft.com/office/drawing/2014/main" val="10006"/>
                  </a:ext>
                </a:extLst>
              </a:tr>
              <a:tr h="308944">
                <a:tc>
                  <a:txBody>
                    <a:bodyPr/>
                    <a:lstStyle/>
                    <a:p>
                      <a:r>
                        <a:rPr lang="en-US" sz="1400" dirty="0" smtClean="0"/>
                        <a:t>2005</a:t>
                      </a:r>
                      <a:endParaRPr lang="en-US" sz="1400" dirty="0"/>
                    </a:p>
                  </a:txBody>
                  <a:tcPr/>
                </a:tc>
                <a:tc>
                  <a:txBody>
                    <a:bodyPr/>
                    <a:lstStyle/>
                    <a:p>
                      <a:r>
                        <a:rPr lang="en-US" sz="1400" dirty="0" smtClean="0"/>
                        <a:t>SMT competition</a:t>
                      </a:r>
                      <a:endParaRPr lang="en-US" sz="1400" dirty="0"/>
                    </a:p>
                  </a:txBody>
                  <a:tcPr/>
                </a:tc>
                <a:extLst>
                  <a:ext uri="{0D108BD9-81ED-4DB2-BD59-A6C34878D82A}">
                    <a16:rowId xmlns:a16="http://schemas.microsoft.com/office/drawing/2014/main" val="10007"/>
                  </a:ext>
                </a:extLst>
              </a:tr>
              <a:tr h="308944">
                <a:tc>
                  <a:txBody>
                    <a:bodyPr/>
                    <a:lstStyle/>
                    <a:p>
                      <a:r>
                        <a:rPr lang="en-US" sz="1400" dirty="0" smtClean="0"/>
                        <a:t>2006</a:t>
                      </a:r>
                      <a:endParaRPr lang="en-US" sz="1400" dirty="0"/>
                    </a:p>
                  </a:txBody>
                  <a:tcPr/>
                </a:tc>
                <a:tc>
                  <a:txBody>
                    <a:bodyPr/>
                    <a:lstStyle/>
                    <a:p>
                      <a:r>
                        <a:rPr lang="en-US" sz="1400" dirty="0" smtClean="0"/>
                        <a:t>Efficient SAT + Simplex</a:t>
                      </a:r>
                      <a:endParaRPr lang="en-US" sz="1400" dirty="0"/>
                    </a:p>
                  </a:txBody>
                  <a:tcPr/>
                </a:tc>
                <a:extLst>
                  <a:ext uri="{0D108BD9-81ED-4DB2-BD59-A6C34878D82A}">
                    <a16:rowId xmlns:a16="http://schemas.microsoft.com/office/drawing/2014/main" val="10008"/>
                  </a:ext>
                </a:extLst>
              </a:tr>
              <a:tr h="308944">
                <a:tc>
                  <a:txBody>
                    <a:bodyPr/>
                    <a:lstStyle/>
                    <a:p>
                      <a:r>
                        <a:rPr lang="en-US" sz="1400" dirty="0" smtClean="0"/>
                        <a:t>2007</a:t>
                      </a:r>
                      <a:endParaRPr lang="en-US" sz="1400" dirty="0"/>
                    </a:p>
                  </a:txBody>
                  <a:tcPr/>
                </a:tc>
                <a:tc>
                  <a:txBody>
                    <a:bodyPr/>
                    <a:lstStyle/>
                    <a:p>
                      <a:r>
                        <a:rPr lang="en-US" sz="1400" dirty="0" smtClean="0"/>
                        <a:t>Efficient Equality Matching</a:t>
                      </a:r>
                      <a:endParaRPr lang="en-US" sz="1400" dirty="0"/>
                    </a:p>
                  </a:txBody>
                  <a:tcPr/>
                </a:tc>
                <a:extLst>
                  <a:ext uri="{0D108BD9-81ED-4DB2-BD59-A6C34878D82A}">
                    <a16:rowId xmlns:a16="http://schemas.microsoft.com/office/drawing/2014/main" val="10009"/>
                  </a:ext>
                </a:extLst>
              </a:tr>
              <a:tr h="308944">
                <a:tc>
                  <a:txBody>
                    <a:bodyPr/>
                    <a:lstStyle/>
                    <a:p>
                      <a:r>
                        <a:rPr lang="en-US" sz="1400" dirty="0" smtClean="0"/>
                        <a:t>2009</a:t>
                      </a:r>
                      <a:endParaRPr lang="en-US" sz="1400" dirty="0"/>
                    </a:p>
                  </a:txBody>
                  <a:tcPr/>
                </a:tc>
                <a:tc>
                  <a:txBody>
                    <a:bodyPr/>
                    <a:lstStyle/>
                    <a:p>
                      <a:r>
                        <a:rPr lang="en-US" sz="1400" dirty="0" smtClean="0"/>
                        <a:t>Combinatory</a:t>
                      </a:r>
                      <a:r>
                        <a:rPr lang="en-US" sz="1400" baseline="0" dirty="0" smtClean="0"/>
                        <a:t> Array Logic, …</a:t>
                      </a:r>
                      <a:endParaRPr lang="en-US" sz="1400" dirty="0"/>
                    </a:p>
                  </a:txBody>
                  <a:tcPr/>
                </a:tc>
                <a:extLst>
                  <a:ext uri="{0D108BD9-81ED-4DB2-BD59-A6C34878D82A}">
                    <a16:rowId xmlns:a16="http://schemas.microsoft.com/office/drawing/2014/main" val="10010"/>
                  </a:ext>
                </a:extLst>
              </a:tr>
            </a:tbl>
          </a:graphicData>
        </a:graphic>
      </p:graphicFrame>
      <p:graphicFrame>
        <p:nvGraphicFramePr>
          <p:cNvPr id="5" name="Diagram 4"/>
          <p:cNvGraphicFramePr/>
          <p:nvPr>
            <p:extLst>
              <p:ext uri="{D42A27DB-BD31-4B8C-83A1-F6EECF244321}">
                <p14:modId xmlns:p14="http://schemas.microsoft.com/office/powerpoint/2010/main" val="2889156418"/>
              </p:ext>
            </p:extLst>
          </p:nvPr>
        </p:nvGraphicFramePr>
        <p:xfrm>
          <a:off x="489398" y="5344731"/>
          <a:ext cx="3271234" cy="12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7883" y="6450031"/>
            <a:ext cx="3005951"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15KLOC + 285KLOC  = Z3 </a:t>
            </a:r>
          </a:p>
        </p:txBody>
      </p:sp>
      <p:sp>
        <p:nvSpPr>
          <p:cNvPr id="8" name="TextBox 7"/>
          <p:cNvSpPr txBox="1"/>
          <p:nvPr/>
        </p:nvSpPr>
        <p:spPr>
          <a:xfrm>
            <a:off x="216795" y="5301666"/>
            <a:ext cx="306583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Includes progress from SAT:</a:t>
            </a:r>
          </a:p>
        </p:txBody>
      </p:sp>
      <p:pic>
        <p:nvPicPr>
          <p:cNvPr id="3074"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283" t="30956" r="35978" b="18738"/>
          <a:stretch/>
        </p:blipFill>
        <p:spPr bwMode="auto">
          <a:xfrm>
            <a:off x="5100035" y="1498317"/>
            <a:ext cx="3592332" cy="24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48426" y="3927387"/>
            <a:ext cx="2274982"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Simplify (of ’01) time</a:t>
            </a:r>
          </a:p>
        </p:txBody>
      </p:sp>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8319752" y="2742914"/>
              <a:ext cx="245520" cy="219240"/>
            </p14:xfrm>
          </p:contentPart>
        </mc:Choice>
        <mc:Fallback xmlns="">
          <p:pic>
            <p:nvPicPr>
              <p:cNvPr id="17" name="Ink 16"/>
              <p:cNvPicPr/>
              <p:nvPr/>
            </p:nvPicPr>
            <p:blipFill>
              <a:blip r:embed="rId9"/>
              <a:stretch>
                <a:fillRect/>
              </a:stretch>
            </p:blipFill>
            <p:spPr>
              <a:xfrm>
                <a:off x="8304272" y="2727074"/>
                <a:ext cx="278280" cy="251280"/>
              </a:xfrm>
              <a:prstGeom prst="rect">
                <a:avLst/>
              </a:prstGeom>
            </p:spPr>
          </p:pic>
        </mc:Fallback>
      </mc:AlternateContent>
      <p:sp>
        <p:nvSpPr>
          <p:cNvPr id="18" name="TextBox 17"/>
          <p:cNvSpPr txBox="1"/>
          <p:nvPr/>
        </p:nvSpPr>
        <p:spPr>
          <a:xfrm>
            <a:off x="8565273" y="2667868"/>
            <a:ext cx="67197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1sec</a:t>
            </a:r>
          </a:p>
        </p:txBody>
      </p:sp>
      <p:graphicFrame>
        <p:nvGraphicFramePr>
          <p:cNvPr id="20" name="Content Placeholder 3"/>
          <p:cNvGraphicFramePr>
            <a:graphicFrameLocks/>
          </p:cNvGraphicFramePr>
          <p:nvPr>
            <p:extLst>
              <p:ext uri="{D42A27DB-BD31-4B8C-83A1-F6EECF244321}">
                <p14:modId xmlns:p14="http://schemas.microsoft.com/office/powerpoint/2010/main" val="2479849087"/>
              </p:ext>
            </p:extLst>
          </p:nvPr>
        </p:nvGraphicFramePr>
        <p:xfrm>
          <a:off x="5223209" y="4284177"/>
          <a:ext cx="3654007" cy="2301113"/>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p:cNvSpPr txBox="1"/>
          <p:nvPr/>
        </p:nvSpPr>
        <p:spPr>
          <a:xfrm>
            <a:off x="4455063" y="4560822"/>
            <a:ext cx="1351652" cy="1477328"/>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VCC</a:t>
            </a:r>
          </a:p>
          <a:p>
            <a:pPr defTabSz="912813" fontAlgn="base">
              <a:spcBef>
                <a:spcPct val="0"/>
              </a:spcBef>
              <a:spcAft>
                <a:spcPct val="0"/>
              </a:spcAft>
            </a:pPr>
            <a:r>
              <a:rPr lang="en-US" dirty="0" smtClean="0">
                <a:solidFill>
                  <a:srgbClr val="000000"/>
                </a:solidFill>
                <a:latin typeface="Arial" charset="0"/>
              </a:rPr>
              <a:t>Regression</a:t>
            </a:r>
          </a:p>
        </p:txBody>
      </p:sp>
      <p:sp>
        <p:nvSpPr>
          <p:cNvPr id="22" name="TextBox 21"/>
          <p:cNvSpPr txBox="1"/>
          <p:nvPr/>
        </p:nvSpPr>
        <p:spPr>
          <a:xfrm>
            <a:off x="5459625" y="6488668"/>
            <a:ext cx="915635"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Nov 08</a:t>
            </a:r>
          </a:p>
        </p:txBody>
      </p:sp>
      <p:sp>
        <p:nvSpPr>
          <p:cNvPr id="23" name="TextBox 22"/>
          <p:cNvSpPr txBox="1"/>
          <p:nvPr/>
        </p:nvSpPr>
        <p:spPr>
          <a:xfrm>
            <a:off x="8030982" y="6488668"/>
            <a:ext cx="1146468"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March 09</a:t>
            </a:r>
          </a:p>
        </p:txBody>
      </p:sp>
      <p:sp>
        <p:nvSpPr>
          <p:cNvPr id="25" name="TextBox 24"/>
          <p:cNvSpPr txBox="1"/>
          <p:nvPr/>
        </p:nvSpPr>
        <p:spPr>
          <a:xfrm>
            <a:off x="4407688" y="1946443"/>
            <a:ext cx="1351652" cy="1754326"/>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(of ’07)</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Boogie</a:t>
            </a:r>
            <a:br>
              <a:rPr lang="en-US" dirty="0" smtClean="0">
                <a:solidFill>
                  <a:srgbClr val="000000"/>
                </a:solidFill>
                <a:latin typeface="Arial" charset="0"/>
              </a:rPr>
            </a:br>
            <a:r>
              <a:rPr lang="en-US" dirty="0" smtClean="0">
                <a:solidFill>
                  <a:srgbClr val="000000"/>
                </a:solidFill>
                <a:latin typeface="Arial" charset="0"/>
              </a:rPr>
              <a:t>Regression</a:t>
            </a:r>
          </a:p>
        </p:txBody>
      </p:sp>
    </p:spTree>
    <p:extLst>
      <p:ext uri="{BB962C8B-B14F-4D97-AF65-F5344CB8AC3E}">
        <p14:creationId xmlns:p14="http://schemas.microsoft.com/office/powerpoint/2010/main" val="10499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48" y="274638"/>
            <a:ext cx="8918398" cy="1143000"/>
          </a:xfrm>
        </p:spPr>
        <p:txBody>
          <a:bodyPr/>
          <a:lstStyle/>
          <a:p>
            <a:r>
              <a:rPr lang="en-US" dirty="0" smtClean="0"/>
              <a:t> News: Solving</a:t>
            </a:r>
            <a:r>
              <a:rPr lang="en-US" dirty="0" smtClean="0">
                <a:sym typeface="Symbol" panose="05050102010706020507" pitchFamily="18" charset="2"/>
              </a:rPr>
              <a:t>R Efficiently</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0" y="1828800"/>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12618" y="1371601"/>
            <a:ext cx="8610600" cy="1142999"/>
          </a:xfrm>
        </p:spPr>
        <p:txBody>
          <a:bodyPr>
            <a:normAutofit/>
          </a:bodyPr>
          <a:lstStyle/>
          <a:p>
            <a:pPr marL="0" indent="0">
              <a:buNone/>
            </a:pPr>
            <a:r>
              <a:rPr lang="en-US" dirty="0" smtClean="0"/>
              <a:t>A key idea: </a:t>
            </a:r>
            <a:r>
              <a:rPr lang="en-US" dirty="0" smtClean="0">
                <a:solidFill>
                  <a:srgbClr val="FF0000"/>
                </a:solidFill>
              </a:rPr>
              <a:t>Use partial solution to guide the search</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3</m:t>
                          </m:r>
                        </m:sup>
                      </m:sSup>
                      <m:r>
                        <a:rPr lang="en-US" i="1" smtClean="0">
                          <a:solidFill>
                            <a:prstClr val="black"/>
                          </a:solidFill>
                          <a:latin typeface="Cambria Math"/>
                        </a:rPr>
                        <m:t>+2</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+3</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−5&lt;0</m:t>
                      </m:r>
                    </m:oMath>
                  </m:oMathPara>
                </a14:m>
                <a:endParaRPr lang="en-US" dirty="0">
                  <a:solidFill>
                    <a:prstClr val="black"/>
                  </a:solidFill>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0">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&lt;1</m:t>
                      </m:r>
                    </m:oMath>
                  </m:oMathPara>
                </a14:m>
                <a:endParaRPr lang="en-US" dirty="0">
                  <a:solidFill>
                    <a:prstClr val="black"/>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−4</m:t>
                      </m:r>
                      <m:r>
                        <a:rPr lang="en-US" i="1" smtClean="0">
                          <a:solidFill>
                            <a:prstClr val="black"/>
                          </a:solidFill>
                          <a:latin typeface="Cambria Math"/>
                        </a:rPr>
                        <m:t>𝑥𝑦</m:t>
                      </m:r>
                      <m:r>
                        <a:rPr lang="en-US" i="1" smtClean="0">
                          <a:solidFill>
                            <a:prstClr val="black"/>
                          </a:solidFill>
                          <a:latin typeface="Cambria Math"/>
                        </a:rPr>
                        <m:t> −4</m:t>
                      </m:r>
                      <m:r>
                        <a:rPr lang="en-US" i="1" smtClean="0">
                          <a:solidFill>
                            <a:prstClr val="black"/>
                          </a:solidFill>
                          <a:latin typeface="Cambria Math"/>
                        </a:rPr>
                        <m:t>𝑥</m:t>
                      </m:r>
                      <m:r>
                        <a:rPr lang="en-US" i="1" smtClean="0">
                          <a:solidFill>
                            <a:prstClr val="black"/>
                          </a:solidFill>
                          <a:latin typeface="Cambria Math"/>
                        </a:rPr>
                        <m:t>+</m:t>
                      </m:r>
                      <m:r>
                        <a:rPr lang="en-US" i="1" smtClean="0">
                          <a:solidFill>
                            <a:prstClr val="black"/>
                          </a:solidFill>
                          <a:latin typeface="Cambria Math"/>
                        </a:rPr>
                        <m:t>𝑦</m:t>
                      </m:r>
                      <m:r>
                        <a:rPr lang="en-US" i="1" smtClean="0">
                          <a:solidFill>
                            <a:prstClr val="black"/>
                          </a:solidFill>
                          <a:latin typeface="Cambria Math"/>
                        </a:rPr>
                        <m:t>&gt;1</m:t>
                      </m:r>
                    </m:oMath>
                  </m:oMathPara>
                </a14:m>
                <a:endParaRPr lang="en-US" dirty="0">
                  <a:solidFill>
                    <a:prstClr val="black"/>
                  </a:solidFill>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0">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Feasible Region</a:t>
            </a:r>
            <a:endParaRPr lang="en-US" sz="2400" dirty="0">
              <a:solidFill>
                <a:prstClr val="black"/>
              </a:solidFill>
            </a:endParaRPr>
          </a:p>
        </p:txBody>
      </p: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Calibri"/>
              </a:rPr>
              <a:t>Extract small core</a:t>
            </a:r>
          </a:p>
        </p:txBody>
      </p:sp>
      <p:sp>
        <p:nvSpPr>
          <p:cNvPr id="5" name="TextBox 4"/>
          <p:cNvSpPr txBox="1"/>
          <p:nvPr/>
        </p:nvSpPr>
        <p:spPr>
          <a:xfrm>
            <a:off x="3645478" y="6507994"/>
            <a:ext cx="5028043" cy="369332"/>
          </a:xfrm>
          <a:prstGeom prst="rect">
            <a:avLst/>
          </a:prstGeom>
          <a:noFill/>
        </p:spPr>
        <p:txBody>
          <a:bodyPr wrap="none" rtlCol="0">
            <a:spAutoFit/>
          </a:bodyPr>
          <a:lstStyle/>
          <a:p>
            <a:r>
              <a:rPr lang="en-US" dirty="0" err="1" smtClean="0">
                <a:solidFill>
                  <a:srgbClr val="9BBB59">
                    <a:lumMod val="75000"/>
                  </a:srgbClr>
                </a:solidFill>
              </a:rPr>
              <a:t>Dejan</a:t>
            </a:r>
            <a:r>
              <a:rPr lang="en-US" dirty="0" smtClean="0">
                <a:solidFill>
                  <a:srgbClr val="9BBB59">
                    <a:lumMod val="75000"/>
                  </a:srgbClr>
                </a:solidFill>
              </a:rPr>
              <a:t> </a:t>
            </a:r>
            <a:r>
              <a:rPr lang="en-US" dirty="0" err="1" smtClean="0">
                <a:solidFill>
                  <a:srgbClr val="9BBB59">
                    <a:lumMod val="75000"/>
                  </a:srgbClr>
                </a:solidFill>
              </a:rPr>
              <a:t>Jojanovich</a:t>
            </a:r>
            <a:r>
              <a:rPr lang="en-US" dirty="0" smtClean="0">
                <a:solidFill>
                  <a:srgbClr val="9BBB59">
                    <a:lumMod val="75000"/>
                  </a:srgbClr>
                </a:solidFill>
              </a:rPr>
              <a:t> &amp; Leonardo de Moura, IJCAR 2012</a:t>
            </a:r>
            <a:endParaRPr lang="en-US" dirty="0">
              <a:solidFill>
                <a:srgbClr val="9BBB59">
                  <a:lumMod val="75000"/>
                </a:srgbClr>
              </a:solidFill>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18"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99200" y="4597400"/>
            <a:ext cx="883575" cy="369332"/>
          </a:xfrm>
          <a:prstGeom prst="rect">
            <a:avLst/>
          </a:prstGeom>
          <a:noFill/>
        </p:spPr>
        <p:txBody>
          <a:bodyPr wrap="none" rtlCol="0">
            <a:spAutoFit/>
          </a:bodyPr>
          <a:lstStyle/>
          <a:p>
            <a:r>
              <a:rPr lang="en-US" dirty="0">
                <a:solidFill>
                  <a:srgbClr val="FF0000"/>
                </a:solidFill>
              </a:rPr>
              <a:t>x</a:t>
            </a:r>
            <a:r>
              <a:rPr lang="en-US" dirty="0" smtClean="0">
                <a:solidFill>
                  <a:srgbClr val="FF0000"/>
                </a:solidFill>
              </a:rPr>
              <a:t> = 0.5</a:t>
            </a:r>
            <a:endParaRPr lang="en-US" dirty="0">
              <a:solidFill>
                <a:srgbClr val="FF0000"/>
              </a:solidFill>
            </a:endParaRPr>
          </a:p>
        </p:txBody>
      </p:sp>
      <p:sp>
        <p:nvSpPr>
          <p:cNvPr id="11" name="Left Arrow 10"/>
          <p:cNvSpPr/>
          <p:nvPr/>
        </p:nvSpPr>
        <p:spPr>
          <a:xfrm rot="957452">
            <a:off x="4958404" y="4185562"/>
            <a:ext cx="1828800" cy="2162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8403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1" y="2209800"/>
            <a:ext cx="6411416" cy="1828800"/>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if x </a:t>
            </a:r>
            <a:r>
              <a:rPr lang="en-US" b="1" dirty="0" smtClean="0">
                <a:sym typeface="Symbol"/>
              </a:rPr>
              <a:t> 100</a:t>
            </a:r>
            <a:r>
              <a:rPr lang="en-US" b="1" dirty="0" smtClean="0"/>
              <a:t> </a:t>
            </a:r>
          </a:p>
          <a:p>
            <a:pPr marL="0" indent="0">
              <a:buNone/>
            </a:pPr>
            <a:r>
              <a:rPr lang="en-US" b="1" dirty="0" smtClean="0"/>
              <a:t>assert (x ≤ 101 </a:t>
            </a:r>
            <a:r>
              <a:rPr lang="en-US" b="1" dirty="0" smtClean="0">
                <a:sym typeface="Symbol" panose="05050102010706020507" pitchFamily="18" charset="2"/>
              </a:rPr>
              <a:t> </a:t>
            </a:r>
            <a:r>
              <a:rPr lang="en-US" b="1" dirty="0">
                <a:solidFill>
                  <a:srgbClr val="FF0000"/>
                </a:solidFill>
              </a:rPr>
              <a:t>mc</a:t>
            </a:r>
            <a:r>
              <a:rPr lang="en-US" b="1" dirty="0"/>
              <a:t>(x) </a:t>
            </a:r>
            <a:r>
              <a:rPr lang="en-US" b="1" dirty="0">
                <a:sym typeface="Symbol"/>
              </a:rPr>
              <a:t>= </a:t>
            </a:r>
            <a:r>
              <a:rPr lang="en-US" b="1" dirty="0" smtClean="0">
                <a:sym typeface="Symbol"/>
              </a:rPr>
              <a:t>91)</a:t>
            </a:r>
            <a:endParaRPr lang="en-US" b="1" dirty="0" smtClean="0"/>
          </a:p>
        </p:txBody>
      </p:sp>
      <p:sp>
        <p:nvSpPr>
          <p:cNvPr id="5" name="Title 1"/>
          <p:cNvSpPr>
            <a:spLocks noGrp="1"/>
          </p:cNvSpPr>
          <p:nvPr>
            <p:ph type="title"/>
          </p:nvPr>
        </p:nvSpPr>
        <p:spPr>
          <a:xfrm>
            <a:off x="216807" y="533400"/>
            <a:ext cx="9024729" cy="664797"/>
          </a:xfrm>
        </p:spPr>
        <p:txBody>
          <a:bodyPr>
            <a:normAutofit fontScale="90000"/>
          </a:bodyPr>
          <a:lstStyle/>
          <a:p>
            <a:r>
              <a:rPr lang="en-US" dirty="0" smtClean="0"/>
              <a:t>News: Horn Clause </a:t>
            </a:r>
            <a:r>
              <a:rPr lang="en-US" dirty="0" err="1" smtClean="0"/>
              <a:t>Satisfiability</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bwMode="auto">
              <a:xfrm>
                <a:off x="609600" y="4800600"/>
                <a:ext cx="8001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Font typeface="Arial" charse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Font typeface="Arial" charse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14:m>
                  <m:oMath xmlns:m="http://schemas.openxmlformats.org/officeDocument/2006/math">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𝑿</m:t>
                    </m:r>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𝟏𝟎𝟏</m:t>
                    </m:r>
                    <m:r>
                      <a:rPr lang="en-US" sz="2400" b="1" i="1" dirty="0" smtClean="0">
                        <a:latin typeface="Cambria Math" panose="02040503050406030204" pitchFamily="18" charset="0"/>
                        <a:sym typeface="Symbol"/>
                      </a:rPr>
                      <m:t>→</m:t>
                    </m:r>
                    <m:r>
                      <a:rPr lang="en-US" sz="2400" b="1" i="1" dirty="0" smtClean="0">
                        <a:latin typeface="Cambria Math"/>
                        <a:sym typeface="Symbol"/>
                      </a:rPr>
                      <m:t>𝑹</m:t>
                    </m:r>
                    <m:r>
                      <a:rPr lang="en-US" sz="2400" b="0" i="1" dirty="0" smtClean="0">
                        <a:latin typeface="Cambria Math" panose="02040503050406030204" pitchFamily="18" charset="0"/>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800" b="1" dirty="0">
                  <a:sym typeface="Symbol"/>
                </a:endParaRPr>
              </a:p>
              <a:p>
                <a:pPr marL="0" indent="0">
                  <a:buFont typeface="Arial" charset="0"/>
                  <a:buNone/>
                </a:pPr>
                <a:r>
                  <a:rPr lang="en-US" sz="2800" b="1" i="1" dirty="0" smtClean="0"/>
                  <a:t>Solver finds solution for </a:t>
                </a:r>
                <a:r>
                  <a:rPr lang="en-US" sz="2800" b="1" dirty="0" smtClean="0">
                    <a:solidFill>
                      <a:srgbClr val="FF0000"/>
                    </a:solidFill>
                    <a:sym typeface="Symbol"/>
                  </a:rPr>
                  <a:t>mc</a:t>
                </a:r>
                <a:endParaRPr lang="en-US" sz="2800" b="1" i="1" dirty="0"/>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609600" y="4800600"/>
                <a:ext cx="8001000" cy="1905000"/>
              </a:xfrm>
              <a:prstGeom prst="rect">
                <a:avLst/>
              </a:prstGeom>
              <a:blipFill rotWithShape="0">
                <a:blip r:embed="rId2"/>
                <a:stretch>
                  <a:fillRect l="-1523" t="-3205" r="-76" b="-6090"/>
                </a:stretch>
              </a:blipFill>
              <a:ln w="9525">
                <a:noFill/>
                <a:miter lim="800000"/>
                <a:headEnd/>
                <a:tailEnd/>
              </a:ln>
            </p:spPr>
            <p:txBody>
              <a:bodyPr/>
              <a:lstStyle/>
              <a:p>
                <a:r>
                  <a:rPr lang="en-US">
                    <a:noFill/>
                  </a:rPr>
                  <a:t> </a:t>
                </a:r>
              </a:p>
            </p:txBody>
          </p:sp>
        </mc:Fallback>
      </mc:AlternateContent>
      <p:sp>
        <p:nvSpPr>
          <p:cNvPr id="2" name="Down Arrow 1"/>
          <p:cNvSpPr/>
          <p:nvPr/>
        </p:nvSpPr>
        <p:spPr>
          <a:xfrm rot="19206863">
            <a:off x="5126875" y="3498507"/>
            <a:ext cx="2209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5712" y="6273225"/>
            <a:ext cx="3746988" cy="584775"/>
          </a:xfrm>
          <a:prstGeom prst="rect">
            <a:avLst/>
          </a:prstGeom>
          <a:noFill/>
        </p:spPr>
        <p:txBody>
          <a:bodyPr wrap="none" rtlCol="0">
            <a:spAutoFit/>
          </a:bodyPr>
          <a:lstStyle/>
          <a:p>
            <a:r>
              <a:rPr lang="en-US" sz="1600" dirty="0" err="1" smtClean="0">
                <a:solidFill>
                  <a:schemeClr val="accent3">
                    <a:lumMod val="75000"/>
                  </a:schemeClr>
                </a:solidFill>
              </a:rPr>
              <a:t>Krystof</a:t>
            </a:r>
            <a:r>
              <a:rPr lang="en-US" sz="1600" dirty="0" smtClean="0">
                <a:solidFill>
                  <a:schemeClr val="accent3">
                    <a:lumMod val="75000"/>
                  </a:schemeClr>
                </a:solidFill>
              </a:rPr>
              <a:t> </a:t>
            </a:r>
            <a:r>
              <a:rPr lang="en-US" sz="1600" dirty="0" err="1" smtClean="0">
                <a:solidFill>
                  <a:schemeClr val="accent3">
                    <a:lumMod val="75000"/>
                  </a:schemeClr>
                </a:solidFill>
              </a:rPr>
              <a:t>Hoder</a:t>
            </a:r>
            <a:r>
              <a:rPr lang="en-US" sz="1600" dirty="0" smtClean="0">
                <a:solidFill>
                  <a:schemeClr val="accent3">
                    <a:lumMod val="75000"/>
                  </a:schemeClr>
                </a:solidFill>
              </a:rPr>
              <a:t> &amp; Nikolaj Bjorner, SAT 2012</a:t>
            </a:r>
          </a:p>
          <a:p>
            <a:r>
              <a:rPr lang="en-US" sz="1600" dirty="0" smtClean="0">
                <a:solidFill>
                  <a:schemeClr val="accent3">
                    <a:lumMod val="75000"/>
                  </a:schemeClr>
                </a:solidFill>
              </a:rPr>
              <a:t>Bjorner, McMillan, </a:t>
            </a:r>
            <a:r>
              <a:rPr lang="en-US" sz="1600" dirty="0" err="1" smtClean="0">
                <a:solidFill>
                  <a:schemeClr val="accent3">
                    <a:lumMod val="75000"/>
                  </a:schemeClr>
                </a:solidFill>
              </a:rPr>
              <a:t>Rybalchenko</a:t>
            </a:r>
            <a:r>
              <a:rPr lang="en-US" sz="1600" dirty="0" smtClean="0">
                <a:solidFill>
                  <a:schemeClr val="accent3">
                    <a:lumMod val="75000"/>
                  </a:schemeClr>
                </a:solidFill>
              </a:rPr>
              <a:t>, SMT 2012</a:t>
            </a:r>
            <a:endParaRPr lang="en-US" sz="1600" dirty="0">
              <a:solidFill>
                <a:schemeClr val="accent3">
                  <a:lumMod val="7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71" y="587063"/>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22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1688</TotalTime>
  <Words>3873</Words>
  <Application>Microsoft Office PowerPoint</Application>
  <PresentationFormat>On-screen Show (4:3)</PresentationFormat>
  <Paragraphs>713</Paragraphs>
  <Slides>53</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SimSun</vt:lpstr>
      <vt:lpstr>Arial</vt:lpstr>
      <vt:lpstr>Calibri</vt:lpstr>
      <vt:lpstr>Cambria Math</vt:lpstr>
      <vt:lpstr>Segoe</vt:lpstr>
      <vt:lpstr>Symbol</vt:lpstr>
      <vt:lpstr>Office Theme</vt:lpstr>
      <vt:lpstr>Equation</vt:lpstr>
      <vt:lpstr>Satisfiability Modulo Theories and  Network Verification</vt:lpstr>
      <vt:lpstr>Lectures</vt:lpstr>
      <vt:lpstr>Plan</vt:lpstr>
      <vt:lpstr>Symbolic Engines: SAT, FTP and SMT </vt:lpstr>
      <vt:lpstr>SAT - Milestones</vt:lpstr>
      <vt:lpstr>FTP - Milestones</vt:lpstr>
      <vt:lpstr>SMT - Milestones</vt:lpstr>
      <vt:lpstr> News: SolvingR Efficiently</vt:lpstr>
      <vt:lpstr>News: Horn Clause Satisfiability</vt:lpstr>
      <vt:lpstr>SMT solving </vt:lpstr>
      <vt:lpstr>SMT : Basic Architecture</vt:lpstr>
      <vt:lpstr>SAT + Theory solvers</vt:lpstr>
      <vt:lpstr>SAT + Theory solvers</vt:lpstr>
      <vt:lpstr>SAT + Theory solvers</vt:lpstr>
      <vt:lpstr>SAT + Theory solvers</vt:lpstr>
      <vt:lpstr>SAT + Theory solvers</vt:lpstr>
      <vt:lpstr>SAT + Theory solvers</vt:lpstr>
      <vt:lpstr>SAT + Theory solvers</vt:lpstr>
      <vt:lpstr>SAT/SMT solving using DPLL(T)  [Davis Putnam Logeman Loveland modulo theories] </vt:lpstr>
      <vt:lpstr>Resolution</vt:lpstr>
      <vt:lpstr>Resolution (example)</vt:lpstr>
      <vt:lpstr>Unit &amp; Input Resolution</vt:lpstr>
      <vt:lpstr>DPLL</vt:lpstr>
      <vt:lpstr>Pure Literals</vt:lpstr>
      <vt:lpstr>DPLL (as a procedure)</vt:lpstr>
      <vt:lpstr>DPLL</vt:lpstr>
      <vt:lpstr>DPLL</vt:lpstr>
      <vt:lpstr>DPLL</vt:lpstr>
      <vt:lpstr>DPLL</vt:lpstr>
      <vt:lpstr>Modern DPLL</vt:lpstr>
      <vt:lpstr>CDCL – Conflict Directed Clause Learning</vt:lpstr>
      <vt:lpstr>Core Engine in Z3:  Modern DPLL/CDCL</vt:lpstr>
      <vt:lpstr>PowerPoint Presentation</vt:lpstr>
      <vt:lpstr>The Farkas Lemma Dichotomy</vt:lpstr>
      <vt:lpstr>A Dichotomy of Models and Proofs</vt:lpstr>
      <vt:lpstr>A Dichotomy of Models and Proofs</vt:lpstr>
      <vt:lpstr>A Dichotomy of Models and Proofs</vt:lpstr>
      <vt:lpstr>A Dichotomy of Models and Proofs</vt:lpstr>
      <vt:lpstr>CDCL Search – Data structures</vt:lpstr>
      <vt:lpstr>CDCL steps</vt:lpstr>
      <vt:lpstr>CDCL steps</vt:lpstr>
      <vt:lpstr>CDCL steps</vt:lpstr>
      <vt:lpstr>CDCL steps</vt:lpstr>
      <vt:lpstr>CDCL steps</vt:lpstr>
      <vt:lpstr>CDCL steps</vt:lpstr>
      <vt:lpstr>CDCL steps</vt:lpstr>
      <vt:lpstr>CDCL steps</vt:lpstr>
      <vt:lpstr>CDCL steps</vt:lpstr>
      <vt:lpstr>CDCL steps</vt:lpstr>
      <vt:lpstr>Modern DPLL - tuning</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Tanel Tammet</cp:lastModifiedBy>
  <cp:revision>130</cp:revision>
  <dcterms:created xsi:type="dcterms:W3CDTF">2006-08-16T00:00:00Z</dcterms:created>
  <dcterms:modified xsi:type="dcterms:W3CDTF">2017-11-10T05:40:34Z</dcterms:modified>
</cp:coreProperties>
</file>