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6"/>
  </p:notes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305" r:id="rId14"/>
    <p:sldId id="296" r:id="rId15"/>
    <p:sldId id="298" r:id="rId16"/>
    <p:sldId id="299" r:id="rId17"/>
    <p:sldId id="297" r:id="rId18"/>
    <p:sldId id="283" r:id="rId19"/>
    <p:sldId id="263" r:id="rId20"/>
    <p:sldId id="260" r:id="rId21"/>
    <p:sldId id="264" r:id="rId22"/>
    <p:sldId id="261" r:id="rId23"/>
    <p:sldId id="284" r:id="rId24"/>
    <p:sldId id="291" r:id="rId25"/>
    <p:sldId id="293" r:id="rId26"/>
    <p:sldId id="292" r:id="rId27"/>
    <p:sldId id="294" r:id="rId28"/>
    <p:sldId id="295" r:id="rId29"/>
    <p:sldId id="262" r:id="rId30"/>
    <p:sldId id="287" r:id="rId31"/>
    <p:sldId id="300" r:id="rId32"/>
    <p:sldId id="301" r:id="rId33"/>
    <p:sldId id="302" r:id="rId34"/>
    <p:sldId id="303" r:id="rId35"/>
    <p:sldId id="304" r:id="rId36"/>
    <p:sldId id="290" r:id="rId37"/>
    <p:sldId id="289" r:id="rId38"/>
    <p:sldId id="288" r:id="rId39"/>
    <p:sldId id="265" r:id="rId40"/>
    <p:sldId id="266" r:id="rId41"/>
    <p:sldId id="268" r:id="rId42"/>
    <p:sldId id="267" r:id="rId43"/>
    <p:sldId id="269" r:id="rId44"/>
    <p:sldId id="270" r:id="rId45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Droid Sans Fallback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Droid Sans Fallback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Droid Sans Fallback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Droid Sans Fallback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Droid Sans Fallback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Droid Sans Fallback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Droid Sans Fallback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Droid Sans Fallback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Droid Sans Fallback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654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t-EE" altLang="et-EE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t-EE" altLang="et-EE"/>
              <a:t>07.03.11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82E7A77-2489-4CD9-A752-DFFCB53E410A}" type="slidenum">
              <a:rPr lang="et-EE" altLang="et-EE"/>
              <a:pPr/>
              <a:t>1</a:t>
            </a:fld>
            <a:endParaRPr lang="et-EE" altLang="et-EE"/>
          </a:p>
        </p:txBody>
      </p:sp>
      <p:sp>
        <p:nvSpPr>
          <p:cNvPr id="358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26349985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t-EE" altLang="et-EE"/>
              <a:t>07.03.11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894A6E9-BF89-4ADB-9A1C-BD6D16CB7A3F}" type="slidenum">
              <a:rPr lang="et-EE" altLang="et-EE"/>
              <a:pPr/>
              <a:t>10</a:t>
            </a:fld>
            <a:endParaRPr lang="et-EE" altLang="et-EE"/>
          </a:p>
        </p:txBody>
      </p:sp>
      <p:sp>
        <p:nvSpPr>
          <p:cNvPr id="450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32629464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t-EE" altLang="et-EE"/>
              <a:t>07.03.11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45ECBA9-3E95-46F3-A82A-E72365A4F7B4}" type="slidenum">
              <a:rPr lang="et-EE" altLang="et-EE"/>
              <a:pPr/>
              <a:t>11</a:t>
            </a:fld>
            <a:endParaRPr lang="et-EE" altLang="et-EE"/>
          </a:p>
        </p:txBody>
      </p:sp>
      <p:sp>
        <p:nvSpPr>
          <p:cNvPr id="460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12346167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t-EE" altLang="et-EE"/>
              <a:t>07.03.11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7316836-005D-4BD7-ACDC-098C846EAB27}" type="slidenum">
              <a:rPr lang="et-EE" altLang="et-EE"/>
              <a:pPr/>
              <a:t>12</a:t>
            </a:fld>
            <a:endParaRPr lang="et-EE" altLang="et-EE"/>
          </a:p>
        </p:txBody>
      </p:sp>
      <p:sp>
        <p:nvSpPr>
          <p:cNvPr id="471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35538133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t-EE" altLang="et-EE"/>
              <a:t>07.03.11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7316836-005D-4BD7-ACDC-098C846EAB27}" type="slidenum">
              <a:rPr lang="et-EE" altLang="et-EE"/>
              <a:pPr/>
              <a:t>13</a:t>
            </a:fld>
            <a:endParaRPr lang="et-EE" altLang="et-EE"/>
          </a:p>
        </p:txBody>
      </p:sp>
      <p:sp>
        <p:nvSpPr>
          <p:cNvPr id="471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32426830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638520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376397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t-EE" altLang="et-EE"/>
              <a:t>07.03.11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21E1424-4815-44CF-9FBF-A3C2BEA65E73}" type="slidenum">
              <a:rPr lang="et-EE" altLang="et-EE"/>
              <a:pPr/>
              <a:t>18</a:t>
            </a:fld>
            <a:endParaRPr lang="et-EE" altLang="et-EE"/>
          </a:p>
        </p:txBody>
      </p:sp>
      <p:sp>
        <p:nvSpPr>
          <p:cNvPr id="481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12967816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t-EE" altLang="et-EE"/>
              <a:t>07.03.11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01A7AFB-1D99-4F37-87A3-473376CB84A6}" type="slidenum">
              <a:rPr lang="et-EE" altLang="et-EE"/>
              <a:pPr/>
              <a:t>2</a:t>
            </a:fld>
            <a:endParaRPr lang="et-EE" altLang="et-EE"/>
          </a:p>
        </p:txBody>
      </p:sp>
      <p:sp>
        <p:nvSpPr>
          <p:cNvPr id="368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3609328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t-EE" altLang="et-EE"/>
              <a:t>07.03.11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E1DEE4B-5E28-404A-8E54-C1BCA72A5027}" type="slidenum">
              <a:rPr lang="et-EE" altLang="et-EE"/>
              <a:pPr/>
              <a:t>23</a:t>
            </a:fld>
            <a:endParaRPr lang="et-EE" altLang="et-EE"/>
          </a:p>
        </p:txBody>
      </p:sp>
      <p:sp>
        <p:nvSpPr>
          <p:cNvPr id="491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13899558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t-EE" altLang="et-EE"/>
              <a:t>07.03.11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E1DEE4B-5E28-404A-8E54-C1BCA72A5027}" type="slidenum">
              <a:rPr lang="et-EE" altLang="et-EE"/>
              <a:pPr/>
              <a:t>24</a:t>
            </a:fld>
            <a:endParaRPr lang="et-EE" altLang="et-EE"/>
          </a:p>
        </p:txBody>
      </p:sp>
      <p:sp>
        <p:nvSpPr>
          <p:cNvPr id="491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1287179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t-EE" altLang="et-EE"/>
              <a:t>07.03.11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E1DEE4B-5E28-404A-8E54-C1BCA72A5027}" type="slidenum">
              <a:rPr lang="et-EE" altLang="et-EE"/>
              <a:pPr/>
              <a:t>25</a:t>
            </a:fld>
            <a:endParaRPr lang="et-EE" altLang="et-EE"/>
          </a:p>
        </p:txBody>
      </p:sp>
      <p:sp>
        <p:nvSpPr>
          <p:cNvPr id="491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33025770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t-EE" altLang="et-EE"/>
              <a:t>07.03.11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E1DEE4B-5E28-404A-8E54-C1BCA72A5027}" type="slidenum">
              <a:rPr lang="et-EE" altLang="et-EE"/>
              <a:pPr/>
              <a:t>26</a:t>
            </a:fld>
            <a:endParaRPr lang="et-EE" altLang="et-EE"/>
          </a:p>
        </p:txBody>
      </p:sp>
      <p:sp>
        <p:nvSpPr>
          <p:cNvPr id="491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8465398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1958388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653618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t-EE" altLang="et-EE"/>
              <a:t>07.03.11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FFE3CCC-4A67-4C01-8B5F-44C1E3D87175}" type="slidenum">
              <a:rPr lang="et-EE" altLang="et-EE"/>
              <a:pPr/>
              <a:t>30</a:t>
            </a:fld>
            <a:endParaRPr lang="et-EE" altLang="et-EE"/>
          </a:p>
        </p:txBody>
      </p:sp>
      <p:sp>
        <p:nvSpPr>
          <p:cNvPr id="522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233216355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t-EE" altLang="et-EE"/>
              <a:t>07.03.11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FFE3CCC-4A67-4C01-8B5F-44C1E3D87175}" type="slidenum">
              <a:rPr lang="et-EE" altLang="et-EE"/>
              <a:pPr/>
              <a:t>31</a:t>
            </a:fld>
            <a:endParaRPr lang="et-EE" altLang="et-EE"/>
          </a:p>
        </p:txBody>
      </p:sp>
      <p:sp>
        <p:nvSpPr>
          <p:cNvPr id="522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4073527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t-EE" altLang="et-EE"/>
              <a:t>07.03.11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C4F8534-2408-4E82-8323-F9ED5C31081C}" type="slidenum">
              <a:rPr lang="et-EE" altLang="et-EE"/>
              <a:pPr/>
              <a:t>3</a:t>
            </a:fld>
            <a:endParaRPr lang="et-EE" altLang="et-EE"/>
          </a:p>
        </p:txBody>
      </p:sp>
      <p:sp>
        <p:nvSpPr>
          <p:cNvPr id="378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146296609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t-EE" altLang="et-EE"/>
              <a:t>07.03.11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FFE3CCC-4A67-4C01-8B5F-44C1E3D87175}" type="slidenum">
              <a:rPr lang="et-EE" altLang="et-EE"/>
              <a:pPr/>
              <a:t>32</a:t>
            </a:fld>
            <a:endParaRPr lang="et-EE" altLang="et-EE"/>
          </a:p>
        </p:txBody>
      </p:sp>
      <p:sp>
        <p:nvSpPr>
          <p:cNvPr id="522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86417497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t-EE" altLang="et-EE"/>
              <a:t>07.03.11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FFE3CCC-4A67-4C01-8B5F-44C1E3D87175}" type="slidenum">
              <a:rPr lang="et-EE" altLang="et-EE"/>
              <a:pPr/>
              <a:t>33</a:t>
            </a:fld>
            <a:endParaRPr lang="et-EE" altLang="et-EE"/>
          </a:p>
        </p:txBody>
      </p:sp>
      <p:sp>
        <p:nvSpPr>
          <p:cNvPr id="522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316973290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t-EE" altLang="et-EE"/>
              <a:t>07.03.11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FFE3CCC-4A67-4C01-8B5F-44C1E3D87175}" type="slidenum">
              <a:rPr lang="et-EE" altLang="et-EE"/>
              <a:pPr/>
              <a:t>34</a:t>
            </a:fld>
            <a:endParaRPr lang="et-EE" altLang="et-EE"/>
          </a:p>
        </p:txBody>
      </p:sp>
      <p:sp>
        <p:nvSpPr>
          <p:cNvPr id="522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124053910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t-EE" altLang="et-EE"/>
              <a:t>07.03.11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FFE3CCC-4A67-4C01-8B5F-44C1E3D87175}" type="slidenum">
              <a:rPr lang="et-EE" altLang="et-EE"/>
              <a:pPr/>
              <a:t>35</a:t>
            </a:fld>
            <a:endParaRPr lang="et-EE" altLang="et-EE"/>
          </a:p>
        </p:txBody>
      </p:sp>
      <p:sp>
        <p:nvSpPr>
          <p:cNvPr id="522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258021582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t-EE" altLang="et-EE"/>
              <a:t>07.03.11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A6581DC-FB6A-4427-909C-D454387DAE02}" type="slidenum">
              <a:rPr lang="et-EE" altLang="et-EE"/>
              <a:pPr/>
              <a:t>36</a:t>
            </a:fld>
            <a:endParaRPr lang="et-EE" altLang="et-EE"/>
          </a:p>
        </p:txBody>
      </p:sp>
      <p:sp>
        <p:nvSpPr>
          <p:cNvPr id="552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301321364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t-EE" altLang="et-EE"/>
              <a:t>07.03.11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47CF1C-8C88-4C42-BB0C-0C92F722980E}" type="slidenum">
              <a:rPr lang="et-EE" altLang="et-EE"/>
              <a:pPr/>
              <a:t>37</a:t>
            </a:fld>
            <a:endParaRPr lang="et-EE" altLang="et-EE"/>
          </a:p>
        </p:txBody>
      </p:sp>
      <p:sp>
        <p:nvSpPr>
          <p:cNvPr id="542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62485353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t-EE" altLang="et-EE"/>
              <a:t>07.03.11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F8EBB40-3244-4191-8041-4171E94DCB40}" type="slidenum">
              <a:rPr lang="et-EE" altLang="et-EE"/>
              <a:pPr/>
              <a:t>38</a:t>
            </a:fld>
            <a:endParaRPr lang="et-EE" altLang="et-EE"/>
          </a:p>
        </p:txBody>
      </p:sp>
      <p:sp>
        <p:nvSpPr>
          <p:cNvPr id="532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378795365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32021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t-EE" altLang="et-EE"/>
              <a:t>07.03.11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BFEFE2F-BCC9-4178-8EC8-F0F430C08FFC}" type="slidenum">
              <a:rPr lang="et-EE" altLang="et-EE"/>
              <a:pPr/>
              <a:t>4</a:t>
            </a:fld>
            <a:endParaRPr lang="et-EE" altLang="et-EE"/>
          </a:p>
        </p:txBody>
      </p:sp>
      <p:sp>
        <p:nvSpPr>
          <p:cNvPr id="389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186498861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901700" y="762000"/>
            <a:ext cx="4978400" cy="3733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4000"/>
              </a:lnSpc>
              <a:spcBef>
                <a:spcPct val="0"/>
              </a:spcBef>
            </a:pPr>
            <a:endParaRPr lang="et-EE" altLang="et-EE" sz="2400">
              <a:solidFill>
                <a:schemeClr val="bg1"/>
              </a:solidFill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724400"/>
            <a:ext cx="4948238" cy="4421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t-EE" altLang="et-EE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96898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 txBox="1">
            <a:spLocks noChangeArrowheads="1"/>
          </p:cNvSpPr>
          <p:nvPr/>
        </p:nvSpPr>
        <p:spPr bwMode="auto">
          <a:xfrm>
            <a:off x="901700" y="762000"/>
            <a:ext cx="4978400" cy="3733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4000"/>
              </a:lnSpc>
              <a:spcBef>
                <a:spcPct val="0"/>
              </a:spcBef>
            </a:pPr>
            <a:endParaRPr lang="et-EE" altLang="et-EE" sz="2400">
              <a:solidFill>
                <a:schemeClr val="bg1"/>
              </a:solidFill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724400"/>
            <a:ext cx="4948238" cy="4421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t-EE" altLang="et-EE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7679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t-EE" altLang="et-EE"/>
              <a:t>07.03.11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CDF53FB-F454-4EA6-89CC-FD4321E10CF4}" type="slidenum">
              <a:rPr lang="et-EE" altLang="et-EE"/>
              <a:pPr/>
              <a:t>5</a:t>
            </a:fld>
            <a:endParaRPr lang="et-EE" altLang="et-EE"/>
          </a:p>
        </p:txBody>
      </p:sp>
      <p:sp>
        <p:nvSpPr>
          <p:cNvPr id="399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2072524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t-EE" altLang="et-EE"/>
              <a:t>07.03.11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5B03870-B144-4665-98EE-9C8378059DF4}" type="slidenum">
              <a:rPr lang="et-EE" altLang="et-EE"/>
              <a:pPr/>
              <a:t>6</a:t>
            </a:fld>
            <a:endParaRPr lang="et-EE" altLang="et-EE"/>
          </a:p>
        </p:txBody>
      </p:sp>
      <p:sp>
        <p:nvSpPr>
          <p:cNvPr id="409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41078440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t-EE" altLang="et-EE"/>
              <a:t>07.03.11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AB3945F-68CE-485C-8939-B20B662311E0}" type="slidenum">
              <a:rPr lang="et-EE" altLang="et-EE"/>
              <a:pPr/>
              <a:t>7</a:t>
            </a:fld>
            <a:endParaRPr lang="et-EE" altLang="et-EE"/>
          </a:p>
        </p:txBody>
      </p:sp>
      <p:sp>
        <p:nvSpPr>
          <p:cNvPr id="419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27305714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t-EE" altLang="et-EE"/>
              <a:t>07.03.11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B5AE0AF-C0A6-4444-9B11-69E61157C499}" type="slidenum">
              <a:rPr lang="et-EE" altLang="et-EE"/>
              <a:pPr/>
              <a:t>8</a:t>
            </a:fld>
            <a:endParaRPr lang="et-EE" altLang="et-EE"/>
          </a:p>
        </p:txBody>
      </p:sp>
      <p:sp>
        <p:nvSpPr>
          <p:cNvPr id="430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42890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t-EE" altLang="et-EE"/>
              <a:t>07.03.11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8FDDEBB-8280-48A0-8D6F-6C03D876CC66}" type="slidenum">
              <a:rPr lang="et-EE" altLang="et-EE"/>
              <a:pPr/>
              <a:t>9</a:t>
            </a:fld>
            <a:endParaRPr lang="et-EE" altLang="et-EE"/>
          </a:p>
        </p:txBody>
      </p:sp>
      <p:sp>
        <p:nvSpPr>
          <p:cNvPr id="440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3827615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3415450-0E16-4C23-9957-E399BE746E4B}" type="slidenum">
              <a:rPr lang="en-GB" altLang="et-EE"/>
              <a:pPr/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24302670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55983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4963"/>
            <a:ext cx="4037013" cy="2185987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604963"/>
            <a:ext cx="4038600" cy="21859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3350"/>
            <a:ext cx="4037013" cy="21859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613" y="394335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32013" cy="363538"/>
          </a:xfrm>
        </p:spPr>
        <p:txBody>
          <a:bodyPr/>
          <a:lstStyle>
            <a:lvl1pPr>
              <a:defRPr/>
            </a:lvl1pPr>
          </a:lstStyle>
          <a:p>
            <a:r>
              <a:rPr lang="et-EE" altLang="et-EE"/>
              <a:t>07.03.11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>
          <a:xfrm>
            <a:off x="6553200" y="6356350"/>
            <a:ext cx="2132013" cy="363538"/>
          </a:xfrm>
        </p:spPr>
        <p:txBody>
          <a:bodyPr/>
          <a:lstStyle>
            <a:lvl1pPr>
              <a:defRPr/>
            </a:lvl1pPr>
          </a:lstStyle>
          <a:p>
            <a:fld id="{F246B875-6292-450C-A0B4-B09817D011AF}" type="slidenum">
              <a:rPr lang="et-EE" altLang="et-EE"/>
              <a:pPr/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21149568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6922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t-EE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692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t-EE" dirty="0" smtClean="0"/>
              <a:t>Click to edit the outline text format</a:t>
            </a:r>
          </a:p>
          <a:p>
            <a:pPr lvl="1"/>
            <a:r>
              <a:rPr lang="en-GB" altLang="et-EE" dirty="0" smtClean="0"/>
              <a:t>Second Outline Level</a:t>
            </a:r>
          </a:p>
          <a:p>
            <a:pPr lvl="2"/>
            <a:r>
              <a:rPr lang="en-GB" altLang="et-EE" dirty="0" smtClean="0"/>
              <a:t>Third Outline Level</a:t>
            </a:r>
          </a:p>
          <a:p>
            <a:pPr lvl="3"/>
            <a:r>
              <a:rPr lang="en-GB" altLang="et-EE" dirty="0" smtClean="0"/>
              <a:t>Fourth Outline Level</a:t>
            </a:r>
          </a:p>
          <a:p>
            <a:pPr lvl="4"/>
            <a:r>
              <a:rPr lang="en-GB" altLang="et-EE" dirty="0" smtClean="0"/>
              <a:t>Fifth Outline Level</a:t>
            </a:r>
          </a:p>
          <a:p>
            <a:pPr lvl="4"/>
            <a:r>
              <a:rPr lang="en-GB" altLang="et-EE" dirty="0" smtClean="0"/>
              <a:t>Sixth Outline Level</a:t>
            </a:r>
          </a:p>
          <a:p>
            <a:pPr lvl="4"/>
            <a:r>
              <a:rPr lang="en-GB" altLang="et-EE" dirty="0" smtClean="0"/>
              <a:t>Seventh Outline Level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1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</a:defRPr>
            </a:lvl1pPr>
          </a:lstStyle>
          <a:p>
            <a:fld id="{3DD7E63A-2050-4C23-9B04-8BD05D72B3F1}" type="slidenum">
              <a:rPr lang="en-GB" altLang="et-EE"/>
              <a:pPr/>
              <a:t>‹#›</a:t>
            </a:fld>
            <a:endParaRPr lang="en-GB" alt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</p:sldLayoutIdLst>
  <p:transition spd="med"/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cs typeface="Droid Sans Fallback" charset="0"/>
        </a:defRPr>
      </a:lvl2pPr>
      <a:lvl3pPr marL="1143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cs typeface="Droid Sans Fallback" charset="0"/>
        </a:defRPr>
      </a:lvl3pPr>
      <a:lvl4pPr marL="1600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cs typeface="Droid Sans Fallback" charset="0"/>
        </a:defRPr>
      </a:lvl4pPr>
      <a:lvl5pPr marL="20574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cs typeface="Droid Sans Fallback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cs typeface="Droid Sans Fallback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cs typeface="Droid Sans Fallback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cs typeface="Droid Sans Fallback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cs typeface="Droid Sans Fallback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720725" y="900113"/>
            <a:ext cx="7764463" cy="3827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et-EE" sz="4400" dirty="0"/>
              <a:t>Knowledge representation</a:t>
            </a:r>
            <a:br>
              <a:rPr lang="en-US" altLang="et-EE" sz="4400" dirty="0"/>
            </a:br>
            <a:r>
              <a:rPr lang="en-US" altLang="et-EE" sz="4400" dirty="0"/>
              <a:t/>
            </a:r>
            <a:br>
              <a:rPr lang="en-US" altLang="et-EE" sz="4400" dirty="0"/>
            </a:br>
            <a:r>
              <a:rPr lang="en-US" altLang="et-EE" sz="4400" dirty="0"/>
              <a:t>lecture </a:t>
            </a:r>
            <a:r>
              <a:rPr lang="et-EE" altLang="et-EE" sz="4400" dirty="0" smtClean="0"/>
              <a:t>5</a:t>
            </a:r>
            <a:r>
              <a:rPr lang="en-US" altLang="et-EE" sz="4400" dirty="0"/>
              <a:t/>
            </a:r>
            <a:br>
              <a:rPr lang="en-US" altLang="et-EE" sz="4400" dirty="0"/>
            </a:br>
            <a:r>
              <a:rPr lang="en-US" altLang="et-EE" sz="4400" dirty="0"/>
              <a:t/>
            </a:r>
            <a:br>
              <a:rPr lang="en-US" altLang="et-EE" sz="4400" dirty="0"/>
            </a:br>
            <a:r>
              <a:rPr lang="en-US" altLang="et-EE" sz="4400" dirty="0"/>
              <a:t>Intro to rules and </a:t>
            </a:r>
            <a:r>
              <a:rPr lang="et-EE" altLang="et-EE" sz="4400" dirty="0" smtClean="0"/>
              <a:t>automated reasoning</a:t>
            </a:r>
            <a:r>
              <a:rPr lang="et-EE" altLang="et-EE" sz="4400" dirty="0">
                <a:latin typeface="Calibri" panose="020F0502020204030204" pitchFamily="34" charset="0"/>
              </a:rPr>
              <a:t/>
            </a:r>
            <a:br>
              <a:rPr lang="et-EE" altLang="et-EE" sz="4400" dirty="0">
                <a:latin typeface="Calibri" panose="020F0502020204030204" pitchFamily="34" charset="0"/>
              </a:rPr>
            </a:br>
            <a:endParaRPr lang="et-EE" altLang="et-EE" sz="4400" dirty="0">
              <a:latin typeface="Calibri" panose="020F0502020204030204" pitchFamily="34" charset="0"/>
            </a:endParaRP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339850" y="4906963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Ctr="1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hangingPunct="1">
              <a:lnSpc>
                <a:spcPct val="100000"/>
              </a:lnSpc>
              <a:spcBef>
                <a:spcPts val="800"/>
              </a:spcBef>
            </a:pPr>
            <a:r>
              <a:rPr lang="et-EE" altLang="et-EE" sz="3200">
                <a:solidFill>
                  <a:srgbClr val="898989"/>
                </a:solidFill>
                <a:latin typeface="Calibri" panose="020F0502020204030204" pitchFamily="34" charset="0"/>
              </a:rPr>
              <a:t>Tanel Tammet</a:t>
            </a:r>
          </a:p>
          <a:p>
            <a:pPr algn="ctr" hangingPunct="1">
              <a:lnSpc>
                <a:spcPct val="100000"/>
              </a:lnSpc>
              <a:spcBef>
                <a:spcPts val="800"/>
              </a:spcBef>
            </a:pPr>
            <a:r>
              <a:rPr lang="et-EE" altLang="et-EE" sz="3200">
                <a:solidFill>
                  <a:srgbClr val="898989"/>
                </a:solidFill>
                <a:latin typeface="Calibri" panose="020F0502020204030204" pitchFamily="34" charset="0"/>
              </a:rPr>
              <a:t>TTU</a:t>
            </a:r>
          </a:p>
        </p:txBody>
      </p:sp>
    </p:spTree>
    <p:extLst>
      <p:ext uri="{BB962C8B-B14F-4D97-AF65-F5344CB8AC3E}">
        <p14:creationId xmlns:p14="http://schemas.microsoft.com/office/powerpoint/2010/main" val="3077255182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t-EE" altLang="et-EE">
                <a:latin typeface="Calibri" panose="020F0502020204030204" pitchFamily="34" charset="0"/>
              </a:rPr>
              <a:t>Rules are code too</a:t>
            </a: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Another view: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 rules are code in a rule-programming-language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 like different, specialised Prolog's or Datalog's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14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14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13648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t-EE" altLang="et-EE">
                <a:latin typeface="Calibri" panose="020F0502020204030204" pitchFamily="34" charset="0"/>
              </a:rPr>
              <a:t>How to use a rule?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>
                <a:latin typeface="Calibri" panose="020F0502020204030204" pitchFamily="34" charset="0"/>
              </a:rPr>
              <a:t>In other words, what should rule derive from data?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>
              <a:solidFill>
                <a:srgbClr val="C5000B"/>
              </a:solidFill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>
                <a:solidFill>
                  <a:srgbClr val="C5000B"/>
                </a:solidFill>
                <a:latin typeface="Calibri" panose="020F0502020204030204" pitchFamily="34" charset="0"/>
              </a:rPr>
              <a:t>Common ground</a:t>
            </a:r>
            <a:r>
              <a:rPr lang="et-EE" altLang="et-EE" sz="2200">
                <a:latin typeface="Calibri" panose="020F0502020204030204" pitchFamily="34" charset="0"/>
              </a:rPr>
              <a:t> for almost all rule systems: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>
                <a:latin typeface="Calibri" panose="020F0502020204030204" pitchFamily="34" charset="0"/>
              </a:rPr>
              <a:t>(classical 1st order logic - various limitations) +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>
                <a:latin typeface="Calibri" panose="020F0502020204030204" pitchFamily="34" charset="0"/>
              </a:rPr>
              <a:t>various extensions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>
                <a:latin typeface="Calibri" panose="020F0502020204030204" pitchFamily="34" charset="0"/>
              </a:rPr>
              <a:t>    Why classical logic? Because it allows to derive all things which generally make sense.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>
                <a:latin typeface="Calibri" panose="020F0502020204030204" pitchFamily="34" charset="0"/>
              </a:rPr>
              <a:t>pub('texas')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>
                <a:latin typeface="Calibri" panose="020F0502020204030204" pitchFamily="34" charset="0"/>
              </a:rPr>
              <a:t>pub(X) =&gt; eatingplace(X)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>
                <a:latin typeface="Calibri" panose="020F0502020204030204" pitchFamily="34" charset="0"/>
              </a:rPr>
              <a:t>gives eatingplace('texas') and nothing more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>
                <a:latin typeface="Calibri" panose="020F0502020204030204" pitchFamily="34" charset="0"/>
              </a:rPr>
              <a:t>  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140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140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>
                <a:latin typeface="Calibri" panose="020F0502020204030204" pitchFamily="34" charset="0"/>
              </a:rPr>
              <a:t> 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>
                <a:latin typeface="Calibri" panose="020F0502020204030204" pitchFamily="34" charset="0"/>
              </a:rPr>
              <a:t>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45616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t-EE" altLang="et-EE">
                <a:latin typeface="Calibri" panose="020F0502020204030204" pitchFamily="34" charset="0"/>
              </a:rPr>
              <a:t>Applying 1st order logic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There are many different - mostly equivalent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axiomatizations and rule systems for logic.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However, the practical - and sufficient - way to think is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simply this: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  Find all possible matches with the premisses of the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  rule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  Each match instantiates variables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  Derive an instantiated consequence of the rule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  Repeat for all matches and all consequences etc etc ad infinitum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14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14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037785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t-EE" altLang="et-EE">
                <a:latin typeface="Calibri" panose="020F0502020204030204" pitchFamily="34" charset="0"/>
              </a:rPr>
              <a:t>Applying 1st order logic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There are many different - mostly equivalent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axiomatizations and rule systems for logic.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However, the practical - and sufficient - way to think is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simply this: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  Find all possible matches with the premisses of the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  rule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  Each match instantiates variables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  Derive an instantiated consequence of the rule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  Repeat for all matches and all consequences etc etc ad infinitum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14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14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112266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685800" y="609600"/>
            <a:ext cx="77724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9pPr>
          </a:lstStyle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t-EE" altLang="et-EE" sz="32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Conjunctive normal </a:t>
            </a:r>
            <a:r>
              <a:rPr lang="et-EE" altLang="et-EE" sz="320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form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endParaRPr lang="et-EE" altLang="et-EE" dirty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t-EE" altLang="et-EE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    Goal: make a fact/rule set simple and uniform. Remove nested loops and existential quantifiers.</a:t>
            </a:r>
            <a:endParaRPr lang="et-EE" altLang="et-EE" dirty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endParaRPr lang="et-EE" altLang="et-EE" i="1" dirty="0" smtClean="0">
              <a:solidFill>
                <a:srgbClr val="000000"/>
              </a:solidFill>
              <a:latin typeface="+mn-lt"/>
            </a:endParaRP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t-EE" altLang="et-EE" dirty="0" smtClean="0">
                <a:solidFill>
                  <a:srgbClr val="000000"/>
                </a:solidFill>
                <a:latin typeface="+mn-lt"/>
              </a:rPr>
              <a:t>Terminology: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endParaRPr lang="et-EE" altLang="et-EE" dirty="0">
              <a:solidFill>
                <a:srgbClr val="000000"/>
              </a:solidFill>
              <a:latin typeface="+mn-lt"/>
            </a:endParaRP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t-EE" altLang="et-EE" i="1" dirty="0">
                <a:solidFill>
                  <a:srgbClr val="FF0000"/>
                </a:solidFill>
                <a:latin typeface="+mn-lt"/>
              </a:rPr>
              <a:t>Atom</a:t>
            </a:r>
            <a:r>
              <a:rPr lang="et-EE" altLang="et-EE" i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t-EE" altLang="et-EE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is </a:t>
            </a:r>
            <a:r>
              <a:rPr lang="et-EE" altLang="et-EE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a propositional </a:t>
            </a:r>
            <a:r>
              <a:rPr lang="et-EE" altLang="et-EE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variable or a predicate with args like </a:t>
            </a:r>
            <a:r>
              <a:rPr lang="et-EE" altLang="et-EE" b="1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p(X,1</a:t>
            </a:r>
            <a:r>
              <a:rPr lang="et-EE" altLang="et-EE" b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t-EE" altLang="et-EE" i="1" dirty="0">
                <a:solidFill>
                  <a:srgbClr val="FF0000"/>
                </a:solidFill>
                <a:latin typeface="+mn-lt"/>
              </a:rPr>
              <a:t>L</a:t>
            </a:r>
            <a:r>
              <a:rPr lang="et-EE" altLang="et-EE" i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iteral</a:t>
            </a:r>
            <a:r>
              <a:rPr lang="et-EE" altLang="et-EE" i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t-EE" altLang="et-EE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is a an atom or a negation of an atom;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t-EE" altLang="et-EE" i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Clause</a:t>
            </a:r>
            <a:r>
              <a:rPr lang="et-EE" altLang="et-EE" i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or </a:t>
            </a:r>
            <a:r>
              <a:rPr lang="et-EE" altLang="et-EE" i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disjunct</a:t>
            </a:r>
            <a:r>
              <a:rPr lang="et-EE" altLang="et-EE" i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t-EE" altLang="et-EE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is a disjunction of literals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t-EE" altLang="et-EE" i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Conjuctive normal </a:t>
            </a:r>
            <a:r>
              <a:rPr lang="et-EE" altLang="et-EE" i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form </a:t>
            </a:r>
            <a:r>
              <a:rPr lang="et-EE" altLang="et-EE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is </a:t>
            </a:r>
            <a:r>
              <a:rPr lang="et-EE" altLang="et-EE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a conjuction of clauses.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endParaRPr lang="et-EE" altLang="et-EE" sz="32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200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915400" cy="55626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GB" altLang="et-EE" sz="2800" dirty="0"/>
              <a:t>  </a:t>
            </a:r>
          </a:p>
          <a:p>
            <a:pPr marL="609600" indent="-609600">
              <a:buFontTx/>
              <a:buNone/>
            </a:pPr>
            <a:r>
              <a:rPr lang="en-GB" altLang="et-EE" sz="2800" dirty="0"/>
              <a:t>There are six stages to the conversion:</a:t>
            </a:r>
          </a:p>
          <a:p>
            <a:pPr marL="609600" indent="-609600">
              <a:buFontTx/>
              <a:buAutoNum type="arabicPeriod"/>
            </a:pPr>
            <a:r>
              <a:rPr lang="en-GB" altLang="et-EE" sz="2800" dirty="0"/>
              <a:t>Remove </a:t>
            </a:r>
          </a:p>
          <a:p>
            <a:pPr marL="609600" indent="-609600">
              <a:buFontTx/>
              <a:buAutoNum type="arabicPeriod"/>
            </a:pPr>
            <a:r>
              <a:rPr lang="en-GB" altLang="et-EE" sz="2800" dirty="0"/>
              <a:t>De Morgan’s to move negation to atomic propositions</a:t>
            </a:r>
          </a:p>
          <a:p>
            <a:pPr marL="609600" indent="-609600">
              <a:buFontTx/>
              <a:buAutoNum type="arabicPeriod"/>
            </a:pPr>
            <a:r>
              <a:rPr lang="en-GB" altLang="et-EE" sz="2800" dirty="0" err="1"/>
              <a:t>Skolemizing</a:t>
            </a:r>
            <a:r>
              <a:rPr lang="en-GB" altLang="et-EE" sz="2800" dirty="0"/>
              <a:t> (gets rid of       )</a:t>
            </a:r>
          </a:p>
          <a:p>
            <a:pPr marL="609600" indent="-609600">
              <a:buFontTx/>
              <a:buAutoNum type="arabicPeriod"/>
            </a:pPr>
            <a:r>
              <a:rPr lang="en-GB" altLang="et-EE" sz="2800" dirty="0"/>
              <a:t>`Eliminating’ universal quantifiers</a:t>
            </a:r>
          </a:p>
          <a:p>
            <a:pPr marL="609600" indent="-609600">
              <a:buFontTx/>
              <a:buAutoNum type="arabicPeriod"/>
            </a:pPr>
            <a:r>
              <a:rPr lang="en-GB" altLang="et-EE" sz="2800" dirty="0"/>
              <a:t>Distributing AND over OR</a:t>
            </a:r>
          </a:p>
          <a:p>
            <a:pPr marL="609600" indent="-609600">
              <a:buFontTx/>
              <a:buAutoNum type="arabicPeriod"/>
            </a:pPr>
            <a:r>
              <a:rPr lang="en-GB" altLang="et-EE" sz="2800" dirty="0"/>
              <a:t>Arrange into clauses and maybe reorder</a:t>
            </a:r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t-EE" altLang="et-EE" sz="3600" dirty="0" smtClean="0"/>
              <a:t>Convert to normal form</a:t>
            </a:r>
            <a:endParaRPr lang="en-GB" altLang="et-EE" sz="3600" dirty="0"/>
          </a:p>
        </p:txBody>
      </p:sp>
      <p:graphicFrame>
        <p:nvGraphicFramePr>
          <p:cNvPr id="510980" name="Object 4"/>
          <p:cNvGraphicFramePr>
            <a:graphicFrameLocks noChangeAspect="1"/>
          </p:cNvGraphicFramePr>
          <p:nvPr/>
        </p:nvGraphicFramePr>
        <p:xfrm>
          <a:off x="2362200" y="1905000"/>
          <a:ext cx="7683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7" name="Equation" r:id="rId3" imgW="164880" imgH="126720" progId="Equation.3">
                  <p:embed/>
                </p:oleObj>
              </mc:Choice>
              <mc:Fallback>
                <p:oleObj name="Equation" r:id="rId3" imgW="164880" imgH="126720" progId="Equation.3">
                  <p:embed/>
                  <p:pic>
                    <p:nvPicPr>
                      <p:cNvPr id="51098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905000"/>
                        <a:ext cx="76835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0981" name="Object 5"/>
          <p:cNvGraphicFramePr>
            <a:graphicFrameLocks noChangeAspect="1"/>
          </p:cNvGraphicFramePr>
          <p:nvPr/>
        </p:nvGraphicFramePr>
        <p:xfrm>
          <a:off x="4460875" y="2984500"/>
          <a:ext cx="41592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8" name="Equation" r:id="rId5" imgW="101520" imgH="126720" progId="Equation.3">
                  <p:embed/>
                </p:oleObj>
              </mc:Choice>
              <mc:Fallback>
                <p:oleObj name="Equation" r:id="rId5" imgW="101520" imgH="126720" progId="Equation.3">
                  <p:embed/>
                  <p:pic>
                    <p:nvPicPr>
                      <p:cNvPr id="51098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875" y="2984500"/>
                        <a:ext cx="415925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04481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915400" cy="55626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GB" altLang="et-EE" sz="2800" dirty="0"/>
              <a:t>  </a:t>
            </a:r>
          </a:p>
          <a:p>
            <a:pPr marL="609600" indent="-609600">
              <a:buFontTx/>
              <a:buAutoNum type="arabicPeriod"/>
            </a:pPr>
            <a:endParaRPr lang="en-GB" altLang="et-EE" sz="2800" dirty="0"/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t-EE" altLang="et-EE" sz="3600" dirty="0" smtClean="0"/>
              <a:t>Convert to normal form: example</a:t>
            </a:r>
            <a:endParaRPr lang="en-GB" altLang="et-EE" sz="36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85800" y="1664729"/>
            <a:ext cx="77724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en-GB" altLang="et-E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Droid Sans Fallback" charset="0"/>
              </a:rPr>
              <a:t>1st order formula</a:t>
            </a:r>
            <a:br>
              <a:rPr kumimoji="0" lang="en-GB" altLang="et-E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Droid Sans Fallback" charset="0"/>
              </a:rPr>
            </a:br>
            <a:r>
              <a:rPr kumimoji="0" lang="et-EE" altLang="et-E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Droid Sans Fallback" charset="0"/>
              </a:rPr>
              <a:t>      </a:t>
            </a:r>
            <a:r>
              <a:rPr kumimoji="0" lang="en-GB" altLang="et-E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Droid Sans Fallback" charset="0"/>
              </a:rPr>
              <a:t>∀Y (∀X (taller(Y,X) | wise(X)) =&gt; wise(Y))</a:t>
            </a:r>
            <a:br>
              <a:rPr kumimoji="0" lang="en-GB" altLang="et-E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Droid Sans Fallback" charset="0"/>
              </a:rPr>
            </a:br>
            <a:r>
              <a:rPr kumimoji="0" lang="en-GB" altLang="et-E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Droid Sans Fallback" charset="0"/>
              </a:rPr>
              <a:t>Simplify</a:t>
            </a:r>
            <a:br>
              <a:rPr kumimoji="0" lang="en-GB" altLang="et-E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Droid Sans Fallback" charset="0"/>
              </a:rPr>
            </a:br>
            <a:r>
              <a:rPr kumimoji="0" lang="et-EE" altLang="et-E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Droid Sans Fallback" charset="0"/>
              </a:rPr>
              <a:t>      </a:t>
            </a:r>
            <a:r>
              <a:rPr kumimoji="0" lang="en-GB" altLang="et-E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Droid Sans Fallback" charset="0"/>
              </a:rPr>
              <a:t>∀Y (-∀X (taller(Y,X) | wise(X)) | wise(Y)) 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t-E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Droid Sans Fallback" charset="0"/>
              </a:rPr>
              <a:t>Move negations in</a:t>
            </a:r>
            <a:br>
              <a:rPr kumimoji="0" lang="en-GB" altLang="et-E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Droid Sans Fallback" charset="0"/>
              </a:rPr>
            </a:br>
            <a:r>
              <a:rPr kumimoji="0" lang="et-EE" altLang="et-E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Droid Sans Fallback" charset="0"/>
              </a:rPr>
              <a:t>      </a:t>
            </a:r>
            <a:r>
              <a:rPr kumimoji="0" lang="en-GB" altLang="et-E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Droid Sans Fallback" charset="0"/>
              </a:rPr>
              <a:t>∀Y (∃X (-taller(Y,X) &amp; -wise(X)) | wise(Y)) 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t-E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Droid Sans Fallback" charset="0"/>
              </a:rPr>
              <a:t>Move quantifiers out</a:t>
            </a:r>
            <a:br>
              <a:rPr kumimoji="0" lang="en-GB" altLang="et-E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Droid Sans Fallback" charset="0"/>
              </a:rPr>
            </a:br>
            <a:r>
              <a:rPr kumimoji="0" lang="et-EE" altLang="et-E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Droid Sans Fallback" charset="0"/>
              </a:rPr>
              <a:t>      </a:t>
            </a:r>
            <a:r>
              <a:rPr kumimoji="0" lang="en-GB" altLang="et-E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Droid Sans Fallback" charset="0"/>
              </a:rPr>
              <a:t>∀Y (∃X ((-taller(Y,X) &amp; -wise(X)) | wise(Y))) 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t-EE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Droid Sans Fallback" charset="0"/>
              </a:rPr>
              <a:t>Skolemize</a:t>
            </a:r>
            <a:r>
              <a:rPr kumimoji="0" lang="en-GB" altLang="et-E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Droid Sans Fallback" charset="0"/>
              </a:rPr>
              <a:t/>
            </a:r>
            <a:br>
              <a:rPr kumimoji="0" lang="en-GB" altLang="et-E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Droid Sans Fallback" charset="0"/>
              </a:rPr>
            </a:br>
            <a:r>
              <a:rPr kumimoji="0" lang="et-EE" altLang="et-E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Droid Sans Fallback" charset="0"/>
              </a:rPr>
              <a:t>      </a:t>
            </a:r>
            <a:r>
              <a:rPr kumimoji="0" lang="en-GB" altLang="et-E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Droid Sans Fallback" charset="0"/>
              </a:rPr>
              <a:t>∃X ((-taller(Y,X) &amp; -wise(X)) | wise(Y)) γ = {Y}</a:t>
            </a:r>
            <a:br>
              <a:rPr kumimoji="0" lang="en-GB" altLang="et-E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Droid Sans Fallback" charset="0"/>
              </a:rPr>
            </a:br>
            <a:r>
              <a:rPr kumimoji="0" lang="et-EE" altLang="et-E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Droid Sans Fallback" charset="0"/>
              </a:rPr>
              <a:t>             </a:t>
            </a:r>
            <a:r>
              <a:rPr kumimoji="0" lang="en-GB" altLang="et-E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Droid Sans Fallback" charset="0"/>
              </a:rPr>
              <a:t>(-taller(</a:t>
            </a:r>
            <a:r>
              <a:rPr kumimoji="0" lang="en-GB" altLang="et-EE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Droid Sans Fallback" charset="0"/>
              </a:rPr>
              <a:t>Y,x</a:t>
            </a:r>
            <a:r>
              <a:rPr kumimoji="0" lang="en-GB" altLang="et-E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Droid Sans Fallback" charset="0"/>
              </a:rPr>
              <a:t>(Y)) &amp; -wise(x(Y))) | wise(Y) 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t-E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Droid Sans Fallback" charset="0"/>
              </a:rPr>
              <a:t>Distribute disjunctions</a:t>
            </a:r>
            <a:br>
              <a:rPr kumimoji="0" lang="en-GB" altLang="et-E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Droid Sans Fallback" charset="0"/>
              </a:rPr>
            </a:br>
            <a:r>
              <a:rPr kumimoji="0" lang="et-EE" altLang="et-E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Droid Sans Fallback" charset="0"/>
              </a:rPr>
              <a:t>      </a:t>
            </a:r>
            <a:r>
              <a:rPr kumimoji="0" lang="en-GB" altLang="et-E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Droid Sans Fallback" charset="0"/>
              </a:rPr>
              <a:t>(-taller(</a:t>
            </a:r>
            <a:r>
              <a:rPr kumimoji="0" lang="en-GB" altLang="et-EE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Droid Sans Fallback" charset="0"/>
              </a:rPr>
              <a:t>Y,x</a:t>
            </a:r>
            <a:r>
              <a:rPr kumimoji="0" lang="en-GB" altLang="et-E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Droid Sans Fallback" charset="0"/>
              </a:rPr>
              <a:t>(Y)) | wise(Y)) &amp; (-wise(x(Y)) | wise(Y)) 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t-E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Droid Sans Fallback" charset="0"/>
              </a:rPr>
              <a:t>Convert to CNF</a:t>
            </a:r>
            <a:br>
              <a:rPr kumimoji="0" lang="en-GB" altLang="et-E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Droid Sans Fallback" charset="0"/>
              </a:rPr>
            </a:br>
            <a:r>
              <a:rPr kumimoji="0" lang="et-EE" altLang="et-E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Droid Sans Fallback" charset="0"/>
              </a:rPr>
              <a:t>   </a:t>
            </a:r>
            <a:r>
              <a:rPr kumimoji="0" lang="en-GB" altLang="et-E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Droid Sans Fallback" charset="0"/>
              </a:rPr>
              <a:t>{ -taller(</a:t>
            </a:r>
            <a:r>
              <a:rPr kumimoji="0" lang="en-GB" altLang="et-EE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Droid Sans Fallback" charset="0"/>
              </a:rPr>
              <a:t>Y,x</a:t>
            </a:r>
            <a:r>
              <a:rPr kumimoji="0" lang="en-GB" altLang="et-E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Droid Sans Fallback" charset="0"/>
              </a:rPr>
              <a:t>(Y)) | wise(Y),</a:t>
            </a:r>
            <a:r>
              <a:rPr kumimoji="0" lang="et-EE" altLang="et-E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Droid Sans Fallback" charset="0"/>
              </a:rPr>
              <a:t> </a:t>
            </a:r>
            <a:r>
              <a:rPr kumimoji="0" lang="en-GB" altLang="et-E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Droid Sans Fallback" charset="0"/>
              </a:rPr>
              <a:t/>
            </a:r>
            <a:br>
              <a:rPr kumimoji="0" lang="en-GB" altLang="et-E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Droid Sans Fallback" charset="0"/>
              </a:rPr>
            </a:br>
            <a:r>
              <a:rPr kumimoji="0" lang="et-EE" altLang="et-E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Droid Sans Fallback" charset="0"/>
              </a:rPr>
              <a:t>      </a:t>
            </a:r>
            <a:r>
              <a:rPr kumimoji="0" lang="en-GB" altLang="et-E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Droid Sans Fallback" charset="0"/>
              </a:rPr>
              <a:t>-wise(x(Y)) | wise(Y) } </a:t>
            </a:r>
          </a:p>
        </p:txBody>
      </p:sp>
    </p:spTree>
    <p:extLst>
      <p:ext uri="{BB962C8B-B14F-4D97-AF65-F5344CB8AC3E}">
        <p14:creationId xmlns:p14="http://schemas.microsoft.com/office/powerpoint/2010/main" val="34431896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685800" y="609600"/>
            <a:ext cx="77724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9pPr>
          </a:lstStyle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t-EE" altLang="et-EE" sz="2800" i="1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Example: facts and rules in a normal form</a:t>
            </a:r>
            <a:endParaRPr lang="et-EE" altLang="et-EE" sz="2800" i="1" dirty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endParaRPr lang="et-EE" altLang="et-EE" sz="2800" dirty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t-EE" altLang="et-EE" sz="28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father(john,pete).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t-EE" altLang="et-EE" sz="28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brother(pete,mark).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t-EE" altLang="et-EE" sz="28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-brother(X,Y</a:t>
            </a:r>
            <a:r>
              <a:rPr lang="et-EE" altLang="et-EE" sz="280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)  </a:t>
            </a:r>
            <a:r>
              <a:rPr lang="et-EE" altLang="et-EE" sz="28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v </a:t>
            </a:r>
            <a:r>
              <a:rPr lang="et-EE" altLang="et-EE" sz="280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 brother(Y,X</a:t>
            </a:r>
            <a:r>
              <a:rPr lang="et-EE" altLang="et-EE" sz="28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).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t-EE" altLang="et-EE" sz="28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-father(X,Y) </a:t>
            </a:r>
            <a:r>
              <a:rPr lang="et-EE" altLang="et-EE" sz="280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   v   parent(X,Y</a:t>
            </a:r>
            <a:r>
              <a:rPr lang="et-EE" altLang="et-EE" sz="28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).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t-EE" altLang="et-EE" sz="28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-mother(X,Y) </a:t>
            </a:r>
            <a:r>
              <a:rPr lang="et-EE" altLang="et-EE" sz="280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 v   parent(X,Y</a:t>
            </a:r>
            <a:r>
              <a:rPr lang="et-EE" altLang="et-EE" sz="28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).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t-EE" altLang="et-EE" sz="28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-parent(X,Y) </a:t>
            </a:r>
            <a:r>
              <a:rPr lang="et-EE" altLang="et-EE" sz="280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  v   -</a:t>
            </a:r>
            <a:r>
              <a:rPr lang="et-EE" altLang="et-EE" sz="28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parent(Y,Z) </a:t>
            </a:r>
            <a:r>
              <a:rPr lang="et-EE" altLang="et-EE" sz="280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 v   grandparent(X,Z).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endParaRPr lang="et-EE" altLang="et-EE" sz="2800" dirty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t-EE" altLang="et-EE" sz="2800" i="1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Note: we assume capital letters are variables</a:t>
            </a:r>
            <a:endParaRPr lang="et-EE" altLang="et-EE" sz="2800" i="1" dirty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331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t-EE" altLang="et-EE" dirty="0">
                <a:latin typeface="Calibri" panose="020F0502020204030204" pitchFamily="34" charset="0"/>
              </a:rPr>
              <a:t>Resolution method</a:t>
            </a: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Simple core method for practical reasoning </a:t>
            </a:r>
            <a:r>
              <a:rPr lang="et-EE" altLang="et-EE" sz="2200" dirty="0" smtClean="0">
                <a:latin typeface="Calibri" panose="020F0502020204030204" pitchFamily="34" charset="0"/>
              </a:rPr>
              <a:t>(</a:t>
            </a:r>
            <a:r>
              <a:rPr lang="et-EE" altLang="et-EE" sz="2200" dirty="0">
                <a:latin typeface="Calibri" panose="020F0502020204030204" pitchFamily="34" charset="0"/>
              </a:rPr>
              <a:t>logical derivations)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Used as a </a:t>
            </a:r>
            <a:r>
              <a:rPr lang="et-EE" altLang="et-EE" sz="2200" dirty="0">
                <a:solidFill>
                  <a:srgbClr val="C5000B"/>
                </a:solidFill>
                <a:latin typeface="Calibri" panose="020F0502020204030204" pitchFamily="34" charset="0"/>
              </a:rPr>
              <a:t>basis</a:t>
            </a:r>
            <a:r>
              <a:rPr lang="et-EE" altLang="et-EE" sz="2200" dirty="0">
                <a:latin typeface="Calibri" panose="020F0502020204030204" pitchFamily="34" charset="0"/>
              </a:rPr>
              <a:t> for most reasoner implementations, with </a:t>
            </a:r>
            <a:r>
              <a:rPr lang="et-EE" altLang="et-EE" sz="2200" dirty="0" smtClean="0">
                <a:latin typeface="Calibri" panose="020F0502020204030204" pitchFamily="34" charset="0"/>
              </a:rPr>
              <a:t>numerous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 smtClean="0">
                <a:latin typeface="Calibri" panose="020F0502020204030204" pitchFamily="34" charset="0"/>
              </a:rPr>
              <a:t>additions </a:t>
            </a:r>
            <a:r>
              <a:rPr lang="et-EE" altLang="et-EE" sz="2200" dirty="0">
                <a:latin typeface="Calibri" panose="020F0502020204030204" pitchFamily="34" charset="0"/>
              </a:rPr>
              <a:t>/ modifications / strategies / optimisations</a:t>
            </a:r>
            <a:r>
              <a:rPr lang="et-EE" altLang="et-EE" sz="2200" dirty="0" smtClean="0">
                <a:latin typeface="Calibri" panose="020F0502020204030204" pitchFamily="34" charset="0"/>
              </a:rPr>
              <a:t>.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 smtClean="0">
                <a:latin typeface="Calibri" panose="020F0502020204030204" pitchFamily="34" charset="0"/>
              </a:rPr>
              <a:t>Can be seen as a </a:t>
            </a:r>
            <a:r>
              <a:rPr lang="et-EE" altLang="et-EE" sz="2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framework</a:t>
            </a:r>
            <a:r>
              <a:rPr lang="et-EE" altLang="et-EE" sz="2200" dirty="0" smtClean="0">
                <a:latin typeface="Calibri" panose="020F0502020204030204" pitchFamily="34" charset="0"/>
              </a:rPr>
              <a:t> for building specialized reasoners.</a:t>
            </a: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Just two </a:t>
            </a:r>
            <a:r>
              <a:rPr lang="et-EE" altLang="et-EE" sz="2200" dirty="0" smtClean="0">
                <a:latin typeface="Calibri" panose="020F0502020204030204" pitchFamily="34" charset="0"/>
              </a:rPr>
              <a:t>rules operating on a normal form:</a:t>
            </a: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SzPct val="45000"/>
              <a:buFont typeface="Wingdings" panose="05000000000000000000" pitchFamily="2" charset="2"/>
              <a:buChar char=""/>
            </a:pPr>
            <a:r>
              <a:rPr lang="et-EE" altLang="et-EE" sz="2200" dirty="0">
                <a:latin typeface="Calibri" panose="020F0502020204030204" pitchFamily="34" charset="0"/>
              </a:rPr>
              <a:t> Generalised modus ponens  (</a:t>
            </a:r>
            <a:r>
              <a:rPr lang="et-EE" altLang="et-EE" sz="2200" b="1" dirty="0">
                <a:latin typeface="Calibri" panose="020F0502020204030204" pitchFamily="34" charset="0"/>
              </a:rPr>
              <a:t>resolution rule</a:t>
            </a:r>
            <a:r>
              <a:rPr lang="et-EE" altLang="et-EE" sz="2200" dirty="0" smtClean="0">
                <a:latin typeface="Calibri" panose="020F0502020204030204" pitchFamily="34" charset="0"/>
              </a:rPr>
              <a:t>)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SzPct val="45000"/>
              <a:buFont typeface="Wingdings" panose="05000000000000000000" pitchFamily="2" charset="2"/>
              <a:buChar char=""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SzPct val="45000"/>
              <a:buFont typeface="Wingdings" panose="05000000000000000000" pitchFamily="2" charset="2"/>
              <a:buChar char=""/>
            </a:pPr>
            <a:r>
              <a:rPr lang="et-EE" altLang="et-EE" sz="2200" dirty="0">
                <a:latin typeface="Calibri" panose="020F0502020204030204" pitchFamily="34" charset="0"/>
              </a:rPr>
              <a:t> Limited instantiation (</a:t>
            </a:r>
            <a:r>
              <a:rPr lang="et-EE" altLang="et-EE" sz="2200" b="1" dirty="0">
                <a:latin typeface="Calibri" panose="020F0502020204030204" pitchFamily="34" charset="0"/>
              </a:rPr>
              <a:t>factorisation rule</a:t>
            </a:r>
            <a:r>
              <a:rPr lang="et-EE" altLang="et-EE" sz="2200" dirty="0">
                <a:latin typeface="Calibri" panose="020F0502020204030204" pitchFamily="34" charset="0"/>
              </a:rPr>
              <a:t>)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14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14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9284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685800" y="609600"/>
            <a:ext cx="77724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9pPr>
          </a:lstStyle>
          <a:p>
            <a:pPr eaLnBrk="1" hangingPunct="1">
              <a:spcBef>
                <a:spcPts val="800"/>
              </a:spcBef>
              <a:buClrTx/>
              <a:buFontTx/>
              <a:buNone/>
            </a:pPr>
            <a:endParaRPr lang="et-EE" altLang="et-EE" dirty="0" smtClean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t-EE" altLang="et-EE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The main idea of the the resolution method: derive new </a:t>
            </a:r>
            <a:endParaRPr lang="et-EE" altLang="et-EE" dirty="0" smtClean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t-EE" altLang="et-EE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clauses </a:t>
            </a:r>
            <a:r>
              <a:rPr lang="et-EE" altLang="et-EE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from given </a:t>
            </a:r>
            <a:r>
              <a:rPr lang="et-EE" altLang="et-EE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clauses potentially ad infinitum.</a:t>
            </a:r>
            <a:endParaRPr lang="et-EE" altLang="et-EE" dirty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endParaRPr lang="et-EE" altLang="et-EE" dirty="0" smtClean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t-EE" altLang="et-EE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Typically </a:t>
            </a:r>
            <a:r>
              <a:rPr lang="et-EE" altLang="et-EE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used to show that a clause set is </a:t>
            </a:r>
            <a:r>
              <a:rPr lang="et-EE" altLang="et-EE" b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contradictory</a:t>
            </a:r>
            <a:r>
              <a:rPr lang="et-EE" altLang="et-EE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endParaRPr lang="et-EE" altLang="et-EE" dirty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t-EE" altLang="et-EE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To prove that F is a tautology is the same as to prove that </a:t>
            </a:r>
            <a:endParaRPr lang="et-EE" altLang="et-EE" dirty="0" smtClean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t-EE" altLang="et-EE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-F </a:t>
            </a:r>
            <a:r>
              <a:rPr lang="et-EE" altLang="et-EE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is contradictory.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endParaRPr lang="et-EE" altLang="et-EE" sz="3200" b="1" dirty="0">
              <a:solidFill>
                <a:srgbClr val="000000"/>
              </a:solidFill>
            </a:endParaRP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endParaRPr lang="et-EE" altLang="et-EE" sz="32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t-EE" altLang="et-EE" dirty="0">
                <a:latin typeface="Calibri" panose="020F0502020204030204" pitchFamily="34" charset="0"/>
              </a:rPr>
              <a:t>Lecture overview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23528" y="2420888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Why rules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Procedural and declarative rules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 smtClean="0">
                <a:latin typeface="Calibri" panose="020F0502020204030204" pitchFamily="34" charset="0"/>
              </a:rPr>
              <a:t>  </a:t>
            </a:r>
            <a:r>
              <a:rPr lang="et-EE" altLang="et-EE" sz="2200" dirty="0">
                <a:latin typeface="Calibri" panose="020F0502020204030204" pitchFamily="34" charset="0"/>
              </a:rPr>
              <a:t>Simple derivation systems for 1st order logic: </a:t>
            </a:r>
            <a:r>
              <a:rPr lang="et-EE" altLang="et-EE" sz="2200" dirty="0" smtClean="0">
                <a:latin typeface="Calibri" panose="020F0502020204030204" pitchFamily="34" charset="0"/>
              </a:rPr>
              <a:t>resolution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 smtClean="0">
                <a:latin typeface="Calibri" panose="020F0502020204030204" pitchFamily="34" charset="0"/>
              </a:rPr>
              <a:t>  Prolog as a special resolution search strategy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 smtClean="0">
                <a:latin typeface="Calibri" panose="020F0502020204030204" pitchFamily="34" charset="0"/>
              </a:rPr>
              <a:t>  Queries and answers</a:t>
            </a: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842962087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685800" y="609600"/>
            <a:ext cx="77724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9pPr>
          </a:lstStyle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t-EE" altLang="et-EE" sz="3200" b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Modus ponens: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endParaRPr lang="en-GB" altLang="et-EE" sz="3200" dirty="0">
              <a:solidFill>
                <a:srgbClr val="000000"/>
              </a:solidFill>
              <a:latin typeface="+mn-lt"/>
            </a:endParaRPr>
          </a:p>
          <a:p>
            <a:pPr eaLnBrk="1" hangingPunct="1">
              <a:spcBef>
                <a:spcPts val="700"/>
              </a:spcBef>
              <a:buClrTx/>
              <a:buFontTx/>
              <a:buNone/>
            </a:pPr>
            <a:r>
              <a:rPr lang="et-EE" altLang="et-EE" sz="2800" u="sng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A</a:t>
            </a:r>
            <a:r>
              <a:rPr lang="et-EE" altLang="et-EE" sz="2800" u="sng" dirty="0">
                <a:solidFill>
                  <a:srgbClr val="000000"/>
                </a:solidFill>
                <a:latin typeface="+mn-lt"/>
              </a:rPr>
              <a:t>     </a:t>
            </a:r>
            <a:r>
              <a:rPr lang="et-EE" altLang="et-EE" sz="2800" u="sng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A -&gt; B </a:t>
            </a:r>
          </a:p>
          <a:p>
            <a:pPr eaLnBrk="1" hangingPunct="1">
              <a:spcBef>
                <a:spcPts val="700"/>
              </a:spcBef>
              <a:buClrTx/>
              <a:buFontTx/>
              <a:buNone/>
            </a:pPr>
            <a:r>
              <a:rPr lang="et-EE" altLang="et-EE" sz="28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       B</a:t>
            </a:r>
          </a:p>
          <a:p>
            <a:pPr eaLnBrk="1" hangingPunct="1">
              <a:spcBef>
                <a:spcPts val="700"/>
              </a:spcBef>
              <a:buClrTx/>
              <a:buFontTx/>
              <a:buNone/>
            </a:pPr>
            <a:endParaRPr lang="et-EE" altLang="et-EE" sz="2800" dirty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spcBef>
                <a:spcPts val="700"/>
              </a:spcBef>
              <a:buClrTx/>
              <a:buFontTx/>
              <a:buNone/>
            </a:pPr>
            <a:r>
              <a:rPr lang="et-EE" altLang="et-EE" sz="28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Same, but </a:t>
            </a:r>
            <a:r>
              <a:rPr lang="et-EE" altLang="et-EE" sz="280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with A-</a:t>
            </a:r>
            <a:r>
              <a:rPr lang="et-EE" altLang="et-EE" sz="28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&gt;B as a disjunct:</a:t>
            </a:r>
          </a:p>
          <a:p>
            <a:pPr eaLnBrk="1" hangingPunct="1">
              <a:spcBef>
                <a:spcPts val="700"/>
              </a:spcBef>
              <a:buClrTx/>
              <a:buFontTx/>
              <a:buNone/>
            </a:pPr>
            <a:endParaRPr lang="et-EE" altLang="et-EE" sz="2800" dirty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spcBef>
                <a:spcPts val="700"/>
              </a:spcBef>
              <a:buClrTx/>
              <a:buFontTx/>
              <a:buNone/>
            </a:pPr>
            <a:r>
              <a:rPr lang="et-EE" altLang="et-EE" sz="2800" u="sng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A</a:t>
            </a:r>
            <a:r>
              <a:rPr lang="et-EE" altLang="et-EE" sz="2800" u="sng" dirty="0">
                <a:solidFill>
                  <a:srgbClr val="000000"/>
                </a:solidFill>
                <a:latin typeface="+mn-lt"/>
              </a:rPr>
              <a:t>     -</a:t>
            </a:r>
            <a:r>
              <a:rPr lang="et-EE" altLang="et-EE" sz="2800" u="sng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A  v  B </a:t>
            </a:r>
          </a:p>
          <a:p>
            <a:pPr eaLnBrk="1" hangingPunct="1">
              <a:spcBef>
                <a:spcPts val="700"/>
              </a:spcBef>
              <a:buClrTx/>
              <a:buFontTx/>
              <a:buNone/>
            </a:pPr>
            <a:r>
              <a:rPr lang="et-EE" altLang="et-EE" sz="28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       B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609600" y="609600"/>
            <a:ext cx="77724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9pPr>
          </a:lstStyle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t-EE" altLang="et-EE" sz="3200" b="1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Example derivation of contradiction</a:t>
            </a:r>
            <a:r>
              <a:rPr lang="et-EE" altLang="et-EE" sz="3200" dirty="0" smtClean="0">
                <a:solidFill>
                  <a:srgbClr val="000000"/>
                </a:solidFill>
                <a:latin typeface="+mn-lt"/>
              </a:rPr>
              <a:t>:</a:t>
            </a:r>
            <a:endParaRPr lang="et-EE" altLang="et-EE" sz="3200" dirty="0">
              <a:solidFill>
                <a:srgbClr val="000000"/>
              </a:solidFill>
              <a:latin typeface="+mn-lt"/>
            </a:endParaRP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endParaRPr lang="et-EE" altLang="et-EE" sz="3200" b="1" dirty="0">
              <a:solidFill>
                <a:srgbClr val="000000"/>
              </a:solidFill>
            </a:endParaRP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endParaRPr lang="et-EE" altLang="et-EE" sz="3200" b="1" dirty="0">
              <a:solidFill>
                <a:srgbClr val="000000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057400"/>
            <a:ext cx="6307138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685800" y="609600"/>
            <a:ext cx="77724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1pPr>
            <a:lvl2pPr marL="739775" indent="-28257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9pPr>
          </a:lstStyle>
          <a:p>
            <a:pPr eaLnBrk="1" hangingPunct="1">
              <a:spcBef>
                <a:spcPts val="700"/>
              </a:spcBef>
              <a:buClrTx/>
              <a:buFontTx/>
              <a:buNone/>
            </a:pPr>
            <a:r>
              <a:rPr lang="et-EE" altLang="et-EE" sz="2800" b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Resolution rule  </a:t>
            </a:r>
            <a:r>
              <a:rPr lang="et-EE" altLang="et-EE" sz="28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is a generalisation of modus ponens to arbitrary disjuncts:</a:t>
            </a:r>
          </a:p>
          <a:p>
            <a:pPr eaLnBrk="1" hangingPunct="1">
              <a:spcBef>
                <a:spcPts val="700"/>
              </a:spcBef>
              <a:buClrTx/>
              <a:buFontTx/>
              <a:buNone/>
            </a:pPr>
            <a:endParaRPr lang="en-GB" altLang="et-EE" sz="2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700"/>
              </a:spcBef>
              <a:buClrTx/>
              <a:buFontTx/>
              <a:buNone/>
            </a:pPr>
            <a:r>
              <a:rPr lang="et-EE" altLang="et-EE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A</a:t>
            </a:r>
            <a:r>
              <a:rPr lang="et-EE" altLang="et-EE" sz="2800" b="1" baseline="-30000" dirty="0">
                <a:solidFill>
                  <a:srgbClr val="FF0000"/>
                </a:solidFill>
                <a:cs typeface="Times New Roman" panose="02020603050405020304" pitchFamily="18" charset="0"/>
              </a:rPr>
              <a:t>1</a:t>
            </a:r>
            <a:r>
              <a:rPr lang="et-EE" altLang="et-EE" sz="28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t-EE" altLang="et-EE" sz="2800" dirty="0">
                <a:solidFill>
                  <a:srgbClr val="000000"/>
                </a:solidFill>
                <a:latin typeface="Symbol" panose="05050102010706020507" pitchFamily="18" charset="2"/>
              </a:rPr>
              <a:t></a:t>
            </a:r>
            <a:r>
              <a:rPr lang="et-EE" altLang="et-EE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A</a:t>
            </a:r>
            <a:r>
              <a:rPr lang="et-EE" altLang="et-EE" sz="28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2 </a:t>
            </a:r>
            <a:r>
              <a:rPr lang="et-EE" altLang="et-EE" sz="2800" dirty="0">
                <a:solidFill>
                  <a:srgbClr val="000000"/>
                </a:solidFill>
                <a:latin typeface="Symbol" panose="05050102010706020507" pitchFamily="18" charset="2"/>
              </a:rPr>
              <a:t></a:t>
            </a:r>
            <a:r>
              <a:rPr lang="et-EE" altLang="et-EE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… </a:t>
            </a:r>
            <a:r>
              <a:rPr lang="et-EE" altLang="et-EE" sz="2800" dirty="0">
                <a:solidFill>
                  <a:srgbClr val="000000"/>
                </a:solidFill>
                <a:latin typeface="Symbol" panose="05050102010706020507" pitchFamily="18" charset="2"/>
              </a:rPr>
              <a:t></a:t>
            </a:r>
            <a:r>
              <a:rPr lang="et-EE" altLang="et-EE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A</a:t>
            </a:r>
            <a:r>
              <a:rPr lang="et-EE" altLang="et-EE" sz="28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t-EE" altLang="et-EE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t-EE" altLang="et-EE" sz="2800" dirty="0">
                <a:solidFill>
                  <a:srgbClr val="000000"/>
                </a:solidFill>
              </a:rPr>
              <a:t>      </a:t>
            </a:r>
            <a:r>
              <a:rPr lang="et-EE" altLang="et-EE" sz="2800" b="1" dirty="0">
                <a:solidFill>
                  <a:srgbClr val="FF0000"/>
                </a:solidFill>
                <a:latin typeface="Symbol" panose="05050102010706020507" pitchFamily="18" charset="2"/>
              </a:rPr>
              <a:t></a:t>
            </a:r>
            <a:r>
              <a:rPr lang="et-EE" altLang="et-EE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A</a:t>
            </a:r>
            <a:r>
              <a:rPr lang="et-EE" altLang="et-EE" sz="2800" b="1" baseline="-30000" dirty="0">
                <a:solidFill>
                  <a:srgbClr val="FF0000"/>
                </a:solidFill>
                <a:cs typeface="Times New Roman" panose="02020603050405020304" pitchFamily="18" charset="0"/>
              </a:rPr>
              <a:t>1</a:t>
            </a:r>
            <a:r>
              <a:rPr lang="et-EE" altLang="et-EE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t-EE" altLang="et-EE" sz="2800" dirty="0">
                <a:solidFill>
                  <a:srgbClr val="000000"/>
                </a:solidFill>
                <a:latin typeface="Symbol" panose="05050102010706020507" pitchFamily="18" charset="2"/>
              </a:rPr>
              <a:t></a:t>
            </a:r>
            <a:r>
              <a:rPr lang="et-EE" altLang="et-EE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B</a:t>
            </a:r>
            <a:r>
              <a:rPr lang="et-EE" altLang="et-EE" sz="28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t-EE" altLang="et-EE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t-EE" altLang="et-EE" sz="2800" dirty="0">
                <a:solidFill>
                  <a:srgbClr val="000000"/>
                </a:solidFill>
                <a:latin typeface="Symbol" panose="05050102010706020507" pitchFamily="18" charset="2"/>
              </a:rPr>
              <a:t></a:t>
            </a:r>
            <a:r>
              <a:rPr lang="et-EE" altLang="et-EE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… </a:t>
            </a:r>
            <a:r>
              <a:rPr lang="et-EE" altLang="et-EE" sz="2800" dirty="0">
                <a:solidFill>
                  <a:srgbClr val="000000"/>
                </a:solidFill>
                <a:latin typeface="Symbol" panose="05050102010706020507" pitchFamily="18" charset="2"/>
              </a:rPr>
              <a:t></a:t>
            </a:r>
            <a:r>
              <a:rPr lang="et-EE" altLang="et-EE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B</a:t>
            </a:r>
            <a:r>
              <a:rPr lang="et-EE" altLang="et-EE" sz="28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m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t-EE" altLang="et-EE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—————————————————                                        </a:t>
            </a:r>
          </a:p>
          <a:p>
            <a:pPr eaLnBrk="1" hangingPunct="1">
              <a:spcBef>
                <a:spcPts val="700"/>
              </a:spcBef>
              <a:buClrTx/>
              <a:buFontTx/>
              <a:buNone/>
            </a:pPr>
            <a:r>
              <a:rPr lang="et-EE" altLang="et-EE" sz="2800" dirty="0">
                <a:solidFill>
                  <a:srgbClr val="000000"/>
                </a:solidFill>
              </a:rPr>
              <a:t>		</a:t>
            </a:r>
            <a:r>
              <a:rPr lang="et-EE" altLang="et-EE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et-EE" altLang="et-EE" sz="28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t-EE" altLang="et-EE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t-EE" altLang="et-EE" sz="2800" dirty="0">
                <a:solidFill>
                  <a:srgbClr val="000000"/>
                </a:solidFill>
                <a:latin typeface="Symbol" panose="05050102010706020507" pitchFamily="18" charset="2"/>
              </a:rPr>
              <a:t></a:t>
            </a:r>
            <a:r>
              <a:rPr lang="et-EE" altLang="et-EE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… </a:t>
            </a:r>
            <a:r>
              <a:rPr lang="et-EE" altLang="et-EE" sz="2800" dirty="0">
                <a:solidFill>
                  <a:srgbClr val="000000"/>
                </a:solidFill>
                <a:latin typeface="Symbol" panose="05050102010706020507" pitchFamily="18" charset="2"/>
              </a:rPr>
              <a:t></a:t>
            </a:r>
            <a:r>
              <a:rPr lang="et-EE" altLang="et-EE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A</a:t>
            </a:r>
            <a:r>
              <a:rPr lang="et-EE" altLang="et-EE" sz="28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t-EE" altLang="et-EE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t-EE" altLang="et-EE" sz="2800" dirty="0">
                <a:solidFill>
                  <a:srgbClr val="000000"/>
                </a:solidFill>
                <a:latin typeface="Symbol" panose="05050102010706020507" pitchFamily="18" charset="2"/>
              </a:rPr>
              <a:t></a:t>
            </a:r>
            <a:r>
              <a:rPr lang="et-EE" altLang="et-EE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B</a:t>
            </a:r>
            <a:r>
              <a:rPr lang="et-EE" altLang="et-EE" sz="28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1</a:t>
            </a:r>
            <a:r>
              <a:rPr lang="et-EE" altLang="et-EE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t-EE" altLang="et-EE" sz="2800" dirty="0">
                <a:solidFill>
                  <a:srgbClr val="000000"/>
                </a:solidFill>
                <a:latin typeface="Symbol" panose="05050102010706020507" pitchFamily="18" charset="2"/>
              </a:rPr>
              <a:t></a:t>
            </a:r>
            <a:r>
              <a:rPr lang="et-EE" altLang="et-EE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… </a:t>
            </a:r>
            <a:r>
              <a:rPr lang="et-EE" altLang="et-EE" sz="2800" dirty="0">
                <a:solidFill>
                  <a:srgbClr val="000000"/>
                </a:solidFill>
                <a:latin typeface="Symbol" panose="05050102010706020507" pitchFamily="18" charset="2"/>
              </a:rPr>
              <a:t></a:t>
            </a:r>
            <a:r>
              <a:rPr lang="et-EE" altLang="et-EE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B</a:t>
            </a:r>
            <a:r>
              <a:rPr lang="et-EE" altLang="et-EE" sz="28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m</a:t>
            </a:r>
            <a:r>
              <a:rPr lang="et-EE" altLang="et-EE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  </a:t>
            </a:r>
          </a:p>
          <a:p>
            <a:pPr eaLnBrk="1" hangingPunct="1">
              <a:spcBef>
                <a:spcPts val="700"/>
              </a:spcBef>
              <a:buClrTx/>
              <a:buFontTx/>
              <a:buNone/>
            </a:pPr>
            <a:endParaRPr lang="et-EE" altLang="et-EE" sz="28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ts val="700"/>
              </a:spcBef>
              <a:buClrTx/>
              <a:buFontTx/>
              <a:buNone/>
            </a:pPr>
            <a:r>
              <a:rPr lang="et-EE" altLang="et-EE" sz="280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How to apply the rule:</a:t>
            </a:r>
            <a:endParaRPr lang="et-EE" altLang="et-EE" sz="2800" dirty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  <a:p>
            <a:pPr lvl="1" eaLnBrk="1" hangingPunct="1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t-EE" altLang="et-EE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Find a variable A</a:t>
            </a:r>
            <a:r>
              <a:rPr lang="et-EE" altLang="et-EE" baseline="-300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1 </a:t>
            </a:r>
            <a:r>
              <a:rPr lang="et-EE" altLang="et-EE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which is positive in one formula and negative in the ohter</a:t>
            </a:r>
          </a:p>
          <a:p>
            <a:pPr lvl="1" eaLnBrk="1" hangingPunct="1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t-EE" altLang="et-EE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Cut off both A</a:t>
            </a:r>
            <a:r>
              <a:rPr lang="et-EE" altLang="et-EE" baseline="-300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1 </a:t>
            </a:r>
            <a:r>
              <a:rPr lang="et-EE" altLang="et-EE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and </a:t>
            </a:r>
            <a:r>
              <a:rPr lang="et-EE" altLang="et-EE" dirty="0">
                <a:solidFill>
                  <a:srgbClr val="000000"/>
                </a:solidFill>
                <a:latin typeface="Symbol" panose="05050102010706020507" pitchFamily="18" charset="2"/>
              </a:rPr>
              <a:t></a:t>
            </a:r>
            <a:r>
              <a:rPr lang="et-EE" altLang="et-EE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A</a:t>
            </a:r>
            <a:r>
              <a:rPr lang="et-EE" altLang="et-EE" baseline="-300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1 </a:t>
            </a:r>
            <a:r>
              <a:rPr lang="et-EE" altLang="et-EE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and glue the rest.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t-EE" altLang="et-EE" dirty="0">
                <a:latin typeface="Calibri" panose="020F0502020204030204" pitchFamily="34" charset="0"/>
              </a:rPr>
              <a:t>Resolution </a:t>
            </a:r>
            <a:r>
              <a:rPr lang="et-EE" altLang="et-EE" dirty="0" smtClean="0">
                <a:latin typeface="Calibri" panose="020F0502020204030204" pitchFamily="34" charset="0"/>
              </a:rPr>
              <a:t>rule </a:t>
            </a:r>
            <a:br>
              <a:rPr lang="et-EE" altLang="et-EE" dirty="0" smtClean="0">
                <a:latin typeface="Calibri" panose="020F0502020204030204" pitchFamily="34" charset="0"/>
              </a:rPr>
            </a:br>
            <a:r>
              <a:rPr lang="et-EE" altLang="et-EE" dirty="0" smtClean="0">
                <a:latin typeface="Calibri" panose="020F0502020204030204" pitchFamily="34" charset="0"/>
              </a:rPr>
              <a:t>for predicate calculus</a:t>
            </a:r>
            <a:endParaRPr lang="et-EE" altLang="et-EE" dirty="0">
              <a:latin typeface="Calibri" panose="020F0502020204030204" pitchFamily="34" charset="0"/>
            </a:endParaRP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 smtClean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 smtClean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 smtClean="0">
                <a:latin typeface="Calibri" panose="020F0502020204030204" pitchFamily="34" charset="0"/>
              </a:rPr>
              <a:t>Example (observe that P(b) is a different atom than P(X)):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700"/>
              </a:spcBef>
              <a:buClrTx/>
            </a:pPr>
            <a:r>
              <a:rPr lang="et-EE" altLang="et-EE" dirty="0">
                <a:solidFill>
                  <a:srgbClr val="FF0000"/>
                </a:solidFill>
                <a:latin typeface="Calibri" panose="020F0502020204030204" pitchFamily="34" charset="0"/>
              </a:rPr>
              <a:t>P(b</a:t>
            </a:r>
            <a:r>
              <a:rPr lang="et-EE" altLang="et-EE" dirty="0" smtClean="0">
                <a:solidFill>
                  <a:srgbClr val="FF0000"/>
                </a:solidFill>
                <a:latin typeface="Calibri" panose="020F0502020204030204" pitchFamily="34" charset="0"/>
              </a:rPr>
              <a:t>)         P(X</a:t>
            </a:r>
            <a:r>
              <a:rPr lang="et-EE" altLang="et-EE" dirty="0">
                <a:solidFill>
                  <a:srgbClr val="FF0000"/>
                </a:solidFill>
                <a:latin typeface="Calibri" panose="020F0502020204030204" pitchFamily="34" charset="0"/>
              </a:rPr>
              <a:t>)  </a:t>
            </a:r>
            <a:r>
              <a:rPr lang="et-EE" altLang="et-EE" dirty="0">
                <a:latin typeface="Calibri" panose="020F0502020204030204" pitchFamily="34" charset="0"/>
              </a:rPr>
              <a:t>=&gt; R(X) 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t-EE" altLang="et-EE" sz="2800" dirty="0" smtClean="0">
                <a:cs typeface="Times New Roman" panose="02020603050405020304" pitchFamily="18" charset="0"/>
              </a:rPr>
              <a:t>—————————————————                                        </a:t>
            </a:r>
            <a:endParaRPr lang="et-EE" altLang="et-EE" sz="28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ts val="700"/>
              </a:spcBef>
              <a:buClrTx/>
              <a:buFontTx/>
              <a:buNone/>
            </a:pPr>
            <a:r>
              <a:rPr lang="et-EE" altLang="et-EE" dirty="0"/>
              <a:t>	</a:t>
            </a:r>
            <a:r>
              <a:rPr lang="et-EE" altLang="et-EE" dirty="0">
                <a:latin typeface="+mn-lt"/>
              </a:rPr>
              <a:t>	</a:t>
            </a:r>
            <a:r>
              <a:rPr lang="et-EE" altLang="et-EE" dirty="0" smtClean="0">
                <a:latin typeface="+mn-lt"/>
                <a:cs typeface="Times New Roman" panose="02020603050405020304" pitchFamily="18" charset="0"/>
              </a:rPr>
              <a:t>R(b)      </a:t>
            </a:r>
            <a:r>
              <a:rPr lang="et-EE" altLang="et-EE" sz="2000" dirty="0" smtClean="0">
                <a:latin typeface="+mn-lt"/>
              </a:rPr>
              <a:t>vars </a:t>
            </a:r>
            <a:r>
              <a:rPr lang="et-EE" altLang="et-EE" sz="2000" dirty="0">
                <a:latin typeface="+mn-lt"/>
              </a:rPr>
              <a:t>instantiated X:=b</a:t>
            </a:r>
            <a:endParaRPr lang="et-EE" altLang="et-EE" sz="2000" dirty="0">
              <a:latin typeface="+mn-lt"/>
              <a:cs typeface="Times New Roman" panose="02020603050405020304" pitchFamily="18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+mn-lt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14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14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467548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t-EE" altLang="et-EE" dirty="0">
                <a:latin typeface="Calibri" panose="020F0502020204030204" pitchFamily="34" charset="0"/>
              </a:rPr>
              <a:t>Resolution </a:t>
            </a:r>
            <a:r>
              <a:rPr lang="et-EE" altLang="et-EE" dirty="0" smtClean="0">
                <a:latin typeface="Calibri" panose="020F0502020204030204" pitchFamily="34" charset="0"/>
              </a:rPr>
              <a:t>rule </a:t>
            </a:r>
            <a:br>
              <a:rPr lang="et-EE" altLang="et-EE" dirty="0" smtClean="0">
                <a:latin typeface="Calibri" panose="020F0502020204030204" pitchFamily="34" charset="0"/>
              </a:rPr>
            </a:br>
            <a:r>
              <a:rPr lang="et-EE" altLang="et-EE" dirty="0" smtClean="0">
                <a:latin typeface="Calibri" panose="020F0502020204030204" pitchFamily="34" charset="0"/>
              </a:rPr>
              <a:t>for predicate calculus</a:t>
            </a:r>
            <a:endParaRPr lang="et-EE" altLang="et-EE" dirty="0">
              <a:latin typeface="Calibri" panose="020F0502020204030204" pitchFamily="34" charset="0"/>
            </a:endParaRP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 smtClean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 smtClean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 smtClean="0">
                <a:latin typeface="Calibri" panose="020F0502020204030204" pitchFamily="34" charset="0"/>
              </a:rPr>
              <a:t>Same example in normal form: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700"/>
              </a:spcBef>
              <a:buClrTx/>
            </a:pPr>
            <a:r>
              <a:rPr lang="et-EE" altLang="et-EE" dirty="0">
                <a:solidFill>
                  <a:srgbClr val="FF0000"/>
                </a:solidFill>
                <a:latin typeface="Calibri" panose="020F0502020204030204" pitchFamily="34" charset="0"/>
              </a:rPr>
              <a:t>P(b</a:t>
            </a:r>
            <a:r>
              <a:rPr lang="et-EE" altLang="et-EE" dirty="0" smtClean="0">
                <a:solidFill>
                  <a:srgbClr val="FF0000"/>
                </a:solidFill>
                <a:latin typeface="Calibri" panose="020F0502020204030204" pitchFamily="34" charset="0"/>
              </a:rPr>
              <a:t>)         -P(X</a:t>
            </a:r>
            <a:r>
              <a:rPr lang="et-EE" altLang="et-EE" dirty="0">
                <a:solidFill>
                  <a:srgbClr val="FF0000"/>
                </a:solidFill>
                <a:latin typeface="Calibri" panose="020F0502020204030204" pitchFamily="34" charset="0"/>
              </a:rPr>
              <a:t>)  </a:t>
            </a:r>
            <a:r>
              <a:rPr lang="et-EE" altLang="et-EE" dirty="0" smtClean="0">
                <a:latin typeface="Calibri" panose="020F0502020204030204" pitchFamily="34" charset="0"/>
              </a:rPr>
              <a:t>v   </a:t>
            </a:r>
            <a:r>
              <a:rPr lang="et-EE" altLang="et-EE" dirty="0">
                <a:latin typeface="Calibri" panose="020F0502020204030204" pitchFamily="34" charset="0"/>
              </a:rPr>
              <a:t>R(X) 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t-EE" altLang="et-EE" sz="2800" dirty="0" smtClean="0">
                <a:cs typeface="Times New Roman" panose="02020603050405020304" pitchFamily="18" charset="0"/>
              </a:rPr>
              <a:t>—————————————————                                        </a:t>
            </a:r>
            <a:endParaRPr lang="et-EE" altLang="et-EE" sz="28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ts val="700"/>
              </a:spcBef>
              <a:buClrTx/>
              <a:buFontTx/>
              <a:buNone/>
            </a:pPr>
            <a:r>
              <a:rPr lang="et-EE" altLang="et-EE" dirty="0"/>
              <a:t>	</a:t>
            </a:r>
            <a:r>
              <a:rPr lang="et-EE" altLang="et-EE" dirty="0">
                <a:latin typeface="+mn-lt"/>
              </a:rPr>
              <a:t>	</a:t>
            </a:r>
            <a:r>
              <a:rPr lang="et-EE" altLang="et-EE" dirty="0" smtClean="0">
                <a:latin typeface="+mn-lt"/>
                <a:cs typeface="Times New Roman" panose="02020603050405020304" pitchFamily="18" charset="0"/>
              </a:rPr>
              <a:t>R(b)      </a:t>
            </a:r>
            <a:r>
              <a:rPr lang="et-EE" altLang="et-EE" sz="2000" dirty="0" smtClean="0">
                <a:latin typeface="+mn-lt"/>
              </a:rPr>
              <a:t>vars </a:t>
            </a:r>
            <a:r>
              <a:rPr lang="et-EE" altLang="et-EE" sz="2000" dirty="0">
                <a:latin typeface="+mn-lt"/>
              </a:rPr>
              <a:t>instantiated X:=b</a:t>
            </a:r>
            <a:endParaRPr lang="et-EE" altLang="et-EE" sz="2000" dirty="0">
              <a:latin typeface="+mn-lt"/>
              <a:cs typeface="Times New Roman" panose="02020603050405020304" pitchFamily="18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+mn-lt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14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14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186946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t-EE" altLang="et-EE" dirty="0">
                <a:latin typeface="Calibri" panose="020F0502020204030204" pitchFamily="34" charset="0"/>
              </a:rPr>
              <a:t>Resolution </a:t>
            </a:r>
            <a:r>
              <a:rPr lang="et-EE" altLang="et-EE" dirty="0" smtClean="0">
                <a:latin typeface="Calibri" panose="020F0502020204030204" pitchFamily="34" charset="0"/>
              </a:rPr>
              <a:t>rule </a:t>
            </a:r>
            <a:br>
              <a:rPr lang="et-EE" altLang="et-EE" dirty="0" smtClean="0">
                <a:latin typeface="Calibri" panose="020F0502020204030204" pitchFamily="34" charset="0"/>
              </a:rPr>
            </a:br>
            <a:r>
              <a:rPr lang="et-EE" altLang="et-EE" dirty="0" smtClean="0">
                <a:latin typeface="Calibri" panose="020F0502020204030204" pitchFamily="34" charset="0"/>
              </a:rPr>
              <a:t>for predicate calculus</a:t>
            </a:r>
            <a:endParaRPr lang="et-EE" altLang="et-EE" dirty="0">
              <a:latin typeface="Calibri" panose="020F0502020204030204" pitchFamily="34" charset="0"/>
            </a:endParaRP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 smtClean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 smtClean="0">
                <a:latin typeface="Calibri" panose="020F0502020204030204" pitchFamily="34" charset="0"/>
              </a:rPr>
              <a:t>Example with additional ballast: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700"/>
              </a:spcBef>
              <a:buClrTx/>
            </a:pPr>
            <a:r>
              <a:rPr lang="et-EE" altLang="et-EE" dirty="0">
                <a:solidFill>
                  <a:srgbClr val="FF0000"/>
                </a:solidFill>
                <a:latin typeface="Calibri" panose="020F0502020204030204" pitchFamily="34" charset="0"/>
              </a:rPr>
              <a:t>P(b</a:t>
            </a:r>
            <a:r>
              <a:rPr lang="et-EE" altLang="et-EE" dirty="0" smtClean="0">
                <a:solidFill>
                  <a:srgbClr val="FF0000"/>
                </a:solidFill>
                <a:latin typeface="Calibri" panose="020F0502020204030204" pitchFamily="34" charset="0"/>
              </a:rPr>
              <a:t>) </a:t>
            </a:r>
            <a:r>
              <a:rPr lang="et-EE" altLang="et-EE" dirty="0" smtClean="0">
                <a:latin typeface="Calibri" panose="020F0502020204030204" pitchFamily="34" charset="0"/>
              </a:rPr>
              <a:t>v </a:t>
            </a:r>
            <a:r>
              <a:rPr lang="et-EE" altLang="et-EE" dirty="0">
                <a:latin typeface="Calibri" panose="020F0502020204030204" pitchFamily="34" charset="0"/>
              </a:rPr>
              <a:t>G(s</a:t>
            </a:r>
            <a:r>
              <a:rPr lang="et-EE" altLang="et-EE" dirty="0" smtClean="0">
                <a:latin typeface="Calibri" panose="020F0502020204030204" pitchFamily="34" charset="0"/>
              </a:rPr>
              <a:t>) </a:t>
            </a:r>
            <a:r>
              <a:rPr lang="et-EE" altLang="et-EE" dirty="0" smtClean="0">
                <a:solidFill>
                  <a:srgbClr val="FF0000"/>
                </a:solidFill>
                <a:latin typeface="Calibri" panose="020F0502020204030204" pitchFamily="34" charset="0"/>
              </a:rPr>
              <a:t>        S(Y)        -</a:t>
            </a:r>
            <a:r>
              <a:rPr lang="et-EE" altLang="et-EE" dirty="0" smtClean="0">
                <a:solidFill>
                  <a:srgbClr val="FF0000"/>
                </a:solidFill>
                <a:latin typeface="+mn-lt"/>
              </a:rPr>
              <a:t>P(X</a:t>
            </a:r>
            <a:r>
              <a:rPr lang="et-EE" altLang="et-EE" dirty="0">
                <a:solidFill>
                  <a:srgbClr val="FF0000"/>
                </a:solidFill>
                <a:latin typeface="+mn-lt"/>
              </a:rPr>
              <a:t>) </a:t>
            </a:r>
            <a:r>
              <a:rPr lang="et-EE" altLang="et-EE" dirty="0" smtClean="0">
                <a:solidFill>
                  <a:srgbClr val="FF0000"/>
                </a:solidFill>
                <a:latin typeface="+mn-lt"/>
              </a:rPr>
              <a:t>v -S(X</a:t>
            </a:r>
            <a:r>
              <a:rPr lang="et-EE" altLang="et-EE" dirty="0">
                <a:solidFill>
                  <a:srgbClr val="FF0000"/>
                </a:solidFill>
                <a:latin typeface="+mn-lt"/>
              </a:rPr>
              <a:t>)</a:t>
            </a:r>
            <a:r>
              <a:rPr lang="et-EE" altLang="et-EE" dirty="0">
                <a:latin typeface="+mn-lt"/>
              </a:rPr>
              <a:t>  v</a:t>
            </a:r>
            <a:r>
              <a:rPr lang="et-EE" altLang="et-EE" dirty="0" smtClean="0">
                <a:latin typeface="+mn-lt"/>
              </a:rPr>
              <a:t> </a:t>
            </a:r>
            <a:r>
              <a:rPr lang="et-EE" altLang="et-EE" dirty="0">
                <a:latin typeface="+mn-lt"/>
              </a:rPr>
              <a:t>R(X</a:t>
            </a:r>
            <a:r>
              <a:rPr lang="et-EE" altLang="et-EE" dirty="0" smtClean="0">
                <a:latin typeface="+mn-lt"/>
              </a:rPr>
              <a:t>) v M(X) </a:t>
            </a:r>
            <a:endParaRPr lang="et-EE" altLang="et-EE" dirty="0">
              <a:latin typeface="+mn-lt"/>
            </a:endParaRP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t-EE" altLang="et-EE" sz="2800" dirty="0" smtClean="0">
                <a:cs typeface="Times New Roman" panose="02020603050405020304" pitchFamily="18" charset="0"/>
              </a:rPr>
              <a:t>—————————————————                                        </a:t>
            </a:r>
            <a:endParaRPr lang="et-EE" altLang="et-EE" sz="28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ts val="700"/>
              </a:spcBef>
              <a:buClrTx/>
              <a:buFontTx/>
              <a:buNone/>
            </a:pPr>
            <a:r>
              <a:rPr lang="et-EE" altLang="et-EE" dirty="0"/>
              <a:t>	</a:t>
            </a:r>
            <a:r>
              <a:rPr lang="et-EE" altLang="et-EE" dirty="0">
                <a:latin typeface="+mn-lt"/>
              </a:rPr>
              <a:t>	</a:t>
            </a:r>
            <a:r>
              <a:rPr lang="et-EE" altLang="et-EE" dirty="0" smtClean="0">
                <a:latin typeface="+mn-lt"/>
              </a:rPr>
              <a:t>         </a:t>
            </a:r>
            <a:r>
              <a:rPr lang="et-EE" altLang="et-EE" dirty="0" smtClean="0">
                <a:latin typeface="+mn-lt"/>
                <a:cs typeface="Times New Roman" panose="02020603050405020304" pitchFamily="18" charset="0"/>
              </a:rPr>
              <a:t>R(b) v M(b) v G(s)     </a:t>
            </a:r>
            <a:r>
              <a:rPr lang="et-EE" altLang="et-EE" sz="2000" dirty="0" smtClean="0">
                <a:latin typeface="+mn-lt"/>
              </a:rPr>
              <a:t>vars </a:t>
            </a:r>
            <a:r>
              <a:rPr lang="et-EE" altLang="et-EE" sz="2000" dirty="0">
                <a:latin typeface="+mn-lt"/>
              </a:rPr>
              <a:t>instantiated X:=</a:t>
            </a:r>
            <a:r>
              <a:rPr lang="et-EE" altLang="et-EE" sz="2000" dirty="0" smtClean="0">
                <a:latin typeface="+mn-lt"/>
              </a:rPr>
              <a:t>b, Y:=b</a:t>
            </a:r>
            <a:endParaRPr lang="et-EE" altLang="et-EE" sz="2000" dirty="0">
              <a:latin typeface="+mn-lt"/>
              <a:cs typeface="Times New Roman" panose="02020603050405020304" pitchFamily="18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+mn-lt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14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14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016920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t-EE" altLang="et-EE" sz="3200" dirty="0" smtClean="0">
                <a:latin typeface="Calibri" panose="020F0502020204030204" pitchFamily="34" charset="0"/>
              </a:rPr>
              <a:t>Resolution rule</a:t>
            </a:r>
            <a:br>
              <a:rPr lang="et-EE" altLang="et-EE" sz="3200" dirty="0" smtClean="0">
                <a:latin typeface="Calibri" panose="020F0502020204030204" pitchFamily="34" charset="0"/>
              </a:rPr>
            </a:br>
            <a:r>
              <a:rPr lang="et-EE" altLang="et-EE" sz="3200" dirty="0" smtClean="0">
                <a:latin typeface="Calibri" panose="020F0502020204030204" pitchFamily="34" charset="0"/>
              </a:rPr>
              <a:t>for predicate calculus</a:t>
            </a:r>
            <a:endParaRPr lang="et-EE" altLang="et-EE" sz="3200" dirty="0">
              <a:latin typeface="Calibri" panose="020F0502020204030204" pitchFamily="34" charset="0"/>
            </a:endParaRP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 smtClean="0">
                <a:latin typeface="Calibri" panose="020F0502020204030204" pitchFamily="34" charset="0"/>
              </a:rPr>
              <a:t>Example with three premises </a:t>
            </a:r>
            <a:endParaRPr lang="et-EE" altLang="et-EE" sz="2200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700"/>
              </a:spcBef>
              <a:buClrTx/>
            </a:pPr>
            <a:r>
              <a:rPr lang="et-EE" altLang="et-EE" dirty="0">
                <a:solidFill>
                  <a:srgbClr val="FF0000"/>
                </a:solidFill>
                <a:latin typeface="+mn-lt"/>
              </a:rPr>
              <a:t>P(b</a:t>
            </a:r>
            <a:r>
              <a:rPr lang="et-EE" altLang="et-EE" dirty="0" smtClean="0">
                <a:solidFill>
                  <a:srgbClr val="FF0000"/>
                </a:solidFill>
                <a:latin typeface="+mn-lt"/>
              </a:rPr>
              <a:t>)        S(Y)        P(X</a:t>
            </a:r>
            <a:r>
              <a:rPr lang="et-EE" altLang="et-EE" dirty="0">
                <a:solidFill>
                  <a:srgbClr val="FF0000"/>
                </a:solidFill>
                <a:latin typeface="+mn-lt"/>
              </a:rPr>
              <a:t>) &amp; S(X)  </a:t>
            </a:r>
            <a:r>
              <a:rPr lang="et-EE" altLang="et-EE" dirty="0">
                <a:latin typeface="+mn-lt"/>
              </a:rPr>
              <a:t>=&gt; R(X) 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t-EE" altLang="et-EE" sz="2800" dirty="0" smtClean="0">
                <a:cs typeface="Times New Roman" panose="02020603050405020304" pitchFamily="18" charset="0"/>
              </a:rPr>
              <a:t>—————————————————                                        </a:t>
            </a:r>
            <a:endParaRPr lang="et-EE" altLang="et-EE" sz="28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ts val="700"/>
              </a:spcBef>
              <a:buClrTx/>
              <a:buFontTx/>
              <a:buNone/>
            </a:pPr>
            <a:r>
              <a:rPr lang="et-EE" altLang="et-EE" dirty="0"/>
              <a:t>	</a:t>
            </a:r>
            <a:r>
              <a:rPr lang="et-EE" altLang="et-EE" dirty="0">
                <a:latin typeface="+mn-lt"/>
              </a:rPr>
              <a:t>	</a:t>
            </a:r>
            <a:r>
              <a:rPr lang="et-EE" altLang="et-EE" dirty="0" smtClean="0">
                <a:latin typeface="+mn-lt"/>
              </a:rPr>
              <a:t>         </a:t>
            </a:r>
            <a:r>
              <a:rPr lang="et-EE" altLang="et-EE" dirty="0" smtClean="0">
                <a:latin typeface="+mn-lt"/>
                <a:cs typeface="Times New Roman" panose="02020603050405020304" pitchFamily="18" charset="0"/>
              </a:rPr>
              <a:t>R(b)      </a:t>
            </a:r>
            <a:r>
              <a:rPr lang="et-EE" altLang="et-EE" sz="2000" dirty="0" smtClean="0">
                <a:latin typeface="+mn-lt"/>
              </a:rPr>
              <a:t>vars </a:t>
            </a:r>
            <a:r>
              <a:rPr lang="et-EE" altLang="et-EE" sz="2000" dirty="0">
                <a:latin typeface="+mn-lt"/>
              </a:rPr>
              <a:t>instantiated X:=</a:t>
            </a:r>
            <a:r>
              <a:rPr lang="et-EE" altLang="et-EE" sz="2000" dirty="0" smtClean="0">
                <a:latin typeface="+mn-lt"/>
              </a:rPr>
              <a:t>b, Y:=b</a:t>
            </a:r>
          </a:p>
          <a:p>
            <a:pPr eaLnBrk="1" hangingPunct="1">
              <a:spcBef>
                <a:spcPts val="700"/>
              </a:spcBef>
              <a:buClrTx/>
              <a:buFontTx/>
              <a:buNone/>
            </a:pPr>
            <a:endParaRPr lang="et-EE" altLang="et-EE" sz="2000" dirty="0" smtClean="0">
              <a:cs typeface="Times New Roman" panose="02020603050405020304" pitchFamily="18" charset="0"/>
            </a:endParaRPr>
          </a:p>
          <a:p>
            <a:pPr eaLnBrk="1" hangingPunct="1">
              <a:spcBef>
                <a:spcPts val="700"/>
              </a:spcBef>
              <a:buClrTx/>
            </a:pPr>
            <a:r>
              <a:rPr lang="et-EE" altLang="et-EE" sz="2000" dirty="0" smtClean="0">
                <a:cs typeface="Times New Roman" panose="02020603050405020304" pitchFamily="18" charset="0"/>
              </a:rPr>
              <a:t>is the same as </a:t>
            </a:r>
            <a:r>
              <a:rPr lang="et-EE" altLang="et-EE" sz="2000" dirty="0" smtClean="0">
                <a:latin typeface="Calibri" panose="020F0502020204030204" pitchFamily="34" charset="0"/>
              </a:rPr>
              <a:t>two steps of resolution:</a:t>
            </a:r>
          </a:p>
          <a:p>
            <a:pPr eaLnBrk="1" hangingPunct="1">
              <a:spcBef>
                <a:spcPts val="700"/>
              </a:spcBef>
              <a:buClrTx/>
            </a:pPr>
            <a:endParaRPr lang="et-EE" altLang="et-EE" sz="2000" dirty="0" smtClean="0">
              <a:solidFill>
                <a:srgbClr val="FF0000"/>
              </a:solidFill>
              <a:latin typeface="+mn-lt"/>
            </a:endParaRPr>
          </a:p>
          <a:p>
            <a:pPr eaLnBrk="1" hangingPunct="1">
              <a:spcBef>
                <a:spcPts val="700"/>
              </a:spcBef>
              <a:buClrTx/>
            </a:pPr>
            <a:r>
              <a:rPr lang="et-EE" altLang="et-EE" sz="2000" dirty="0" smtClean="0">
                <a:solidFill>
                  <a:srgbClr val="FF0000"/>
                </a:solidFill>
                <a:latin typeface="+mn-lt"/>
              </a:rPr>
              <a:t>P(b)         -</a:t>
            </a:r>
            <a:r>
              <a:rPr lang="et-EE" altLang="et-EE" sz="2000" dirty="0" smtClean="0">
                <a:solidFill>
                  <a:srgbClr val="FF0000"/>
                </a:solidFill>
                <a:latin typeface="+mn-lt"/>
              </a:rPr>
              <a:t>P(X</a:t>
            </a:r>
            <a:r>
              <a:rPr lang="et-EE" altLang="et-EE" sz="2000" dirty="0">
                <a:solidFill>
                  <a:srgbClr val="FF0000"/>
                </a:solidFill>
                <a:latin typeface="+mn-lt"/>
              </a:rPr>
              <a:t>) </a:t>
            </a:r>
            <a:r>
              <a:rPr lang="et-EE" altLang="et-EE" sz="2000" dirty="0" smtClean="0">
                <a:solidFill>
                  <a:schemeClr val="tx1"/>
                </a:solidFill>
                <a:latin typeface="+mn-lt"/>
              </a:rPr>
              <a:t>v -S(X)  v </a:t>
            </a:r>
            <a:r>
              <a:rPr lang="et-EE" altLang="et-EE" sz="2000" dirty="0" smtClean="0">
                <a:latin typeface="+mn-lt"/>
              </a:rPr>
              <a:t>R(X) </a:t>
            </a:r>
            <a:endParaRPr lang="et-EE" altLang="et-EE" sz="2000" dirty="0">
              <a:latin typeface="+mn-lt"/>
            </a:endParaRP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t-EE" altLang="et-EE" dirty="0" smtClean="0">
                <a:cs typeface="Times New Roman" panose="02020603050405020304" pitchFamily="18" charset="0"/>
              </a:rPr>
              <a:t>———————————   </a:t>
            </a:r>
            <a:endParaRPr lang="et-EE" altLang="et-EE" dirty="0">
              <a:cs typeface="Times New Roman" panose="02020603050405020304" pitchFamily="18" charset="0"/>
            </a:endParaRPr>
          </a:p>
          <a:p>
            <a:pPr eaLnBrk="1" hangingPunct="1">
              <a:spcBef>
                <a:spcPts val="700"/>
              </a:spcBef>
              <a:buClrTx/>
            </a:pPr>
            <a:r>
              <a:rPr lang="et-EE" altLang="et-EE" sz="2000" dirty="0" smtClean="0"/>
              <a:t>	</a:t>
            </a:r>
            <a:r>
              <a:rPr lang="et-EE" altLang="et-EE" sz="2000" dirty="0"/>
              <a:t>	 </a:t>
            </a:r>
            <a:r>
              <a:rPr lang="et-EE" altLang="et-EE" sz="2000" dirty="0" smtClean="0"/>
              <a:t> </a:t>
            </a:r>
            <a:r>
              <a:rPr lang="et-EE" altLang="et-EE" sz="2000" dirty="0" smtClean="0">
                <a:solidFill>
                  <a:srgbClr val="FF0000"/>
                </a:solidFill>
                <a:latin typeface="+mn-lt"/>
              </a:rPr>
              <a:t>-S(b)  </a:t>
            </a:r>
            <a:r>
              <a:rPr lang="et-EE" altLang="et-EE" sz="2000" dirty="0" smtClean="0">
                <a:solidFill>
                  <a:schemeClr val="tx1"/>
                </a:solidFill>
                <a:latin typeface="+mn-lt"/>
              </a:rPr>
              <a:t>v </a:t>
            </a:r>
            <a:r>
              <a:rPr lang="et-EE" altLang="et-EE" sz="2000" dirty="0" smtClean="0">
                <a:latin typeface="+mn-lt"/>
              </a:rPr>
              <a:t>R(b)       </a:t>
            </a:r>
            <a:r>
              <a:rPr lang="et-EE" altLang="et-EE" sz="2000" dirty="0" smtClean="0">
                <a:solidFill>
                  <a:srgbClr val="FF0000"/>
                </a:solidFill>
                <a:latin typeface="+mn-lt"/>
              </a:rPr>
              <a:t>S(Y)</a:t>
            </a:r>
          </a:p>
          <a:p>
            <a:pPr eaLnBrk="1" hangingPunct="1">
              <a:spcBef>
                <a:spcPts val="700"/>
              </a:spcBef>
              <a:buClrTx/>
              <a:buFontTx/>
              <a:buNone/>
            </a:pPr>
            <a:r>
              <a:rPr lang="et-EE" altLang="et-EE" sz="2000" dirty="0" smtClean="0">
                <a:cs typeface="Times New Roman" panose="02020603050405020304" pitchFamily="18" charset="0"/>
              </a:rPr>
              <a:t>            ————————</a:t>
            </a:r>
          </a:p>
          <a:p>
            <a:pPr eaLnBrk="1" hangingPunct="1">
              <a:spcBef>
                <a:spcPts val="700"/>
              </a:spcBef>
              <a:buClrTx/>
              <a:buFontTx/>
              <a:buNone/>
            </a:pPr>
            <a:r>
              <a:rPr lang="et-EE" altLang="et-EE" sz="20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t-EE" altLang="et-EE" sz="2000" dirty="0" smtClean="0">
                <a:latin typeface="+mn-lt"/>
                <a:cs typeface="Times New Roman" panose="02020603050405020304" pitchFamily="18" charset="0"/>
              </a:rPr>
              <a:t>                              R(b)</a:t>
            </a:r>
            <a:endParaRPr lang="et-EE" altLang="et-EE" sz="2000" dirty="0">
              <a:latin typeface="+mn-lt"/>
              <a:cs typeface="Times New Roman" panose="02020603050405020304" pitchFamily="18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+mn-lt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14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14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879443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685800" y="609600"/>
            <a:ext cx="77724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1pPr>
            <a:lvl2pPr marL="739775" indent="-28257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9pPr>
          </a:lstStyle>
          <a:p>
            <a:pPr eaLnBrk="1" hangingPunct="1">
              <a:spcBef>
                <a:spcPts val="700"/>
              </a:spcBef>
              <a:buClrTx/>
              <a:buFontTx/>
              <a:buNone/>
            </a:pPr>
            <a:r>
              <a:rPr lang="et-EE" altLang="et-EE" sz="2800" b="1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Full rule with </a:t>
            </a:r>
            <a:r>
              <a:rPr lang="et-EE" altLang="et-EE" sz="2800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unification</a:t>
            </a:r>
            <a:r>
              <a:rPr lang="et-EE" altLang="et-EE" sz="2800" b="1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for predicate calculus</a:t>
            </a:r>
            <a:r>
              <a:rPr lang="et-EE" altLang="et-EE" sz="280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:</a:t>
            </a:r>
            <a:endParaRPr lang="et-EE" altLang="et-EE" sz="2800" dirty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spcBef>
                <a:spcPts val="700"/>
              </a:spcBef>
              <a:buClrTx/>
              <a:buFontTx/>
              <a:buNone/>
            </a:pPr>
            <a:endParaRPr lang="en-GB" altLang="et-EE" sz="2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700"/>
              </a:spcBef>
              <a:buClrTx/>
              <a:buFontTx/>
              <a:buNone/>
            </a:pPr>
            <a:r>
              <a:rPr lang="et-EE" altLang="et-EE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A</a:t>
            </a:r>
            <a:r>
              <a:rPr lang="et-EE" altLang="et-EE" sz="2800" b="1" baseline="-30000" dirty="0">
                <a:solidFill>
                  <a:srgbClr val="FF0000"/>
                </a:solidFill>
                <a:cs typeface="Times New Roman" panose="02020603050405020304" pitchFamily="18" charset="0"/>
              </a:rPr>
              <a:t>1</a:t>
            </a:r>
            <a:r>
              <a:rPr lang="et-EE" altLang="et-EE" sz="28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t-EE" altLang="et-EE" sz="2800" dirty="0">
                <a:solidFill>
                  <a:srgbClr val="000000"/>
                </a:solidFill>
                <a:latin typeface="Symbol" panose="05050102010706020507" pitchFamily="18" charset="2"/>
              </a:rPr>
              <a:t></a:t>
            </a:r>
            <a:r>
              <a:rPr lang="et-EE" altLang="et-EE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A</a:t>
            </a:r>
            <a:r>
              <a:rPr lang="et-EE" altLang="et-EE" sz="28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2 </a:t>
            </a:r>
            <a:r>
              <a:rPr lang="et-EE" altLang="et-EE" sz="2800" dirty="0">
                <a:solidFill>
                  <a:srgbClr val="000000"/>
                </a:solidFill>
                <a:latin typeface="Symbol" panose="05050102010706020507" pitchFamily="18" charset="2"/>
              </a:rPr>
              <a:t></a:t>
            </a:r>
            <a:r>
              <a:rPr lang="et-EE" altLang="et-EE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… </a:t>
            </a:r>
            <a:r>
              <a:rPr lang="et-EE" altLang="et-EE" sz="2800" dirty="0">
                <a:solidFill>
                  <a:srgbClr val="000000"/>
                </a:solidFill>
                <a:latin typeface="Symbol" panose="05050102010706020507" pitchFamily="18" charset="2"/>
              </a:rPr>
              <a:t></a:t>
            </a:r>
            <a:r>
              <a:rPr lang="et-EE" altLang="et-EE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A</a:t>
            </a:r>
            <a:r>
              <a:rPr lang="et-EE" altLang="et-EE" sz="28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t-EE" altLang="et-EE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t-EE" altLang="et-EE" sz="2800" dirty="0">
                <a:solidFill>
                  <a:srgbClr val="000000"/>
                </a:solidFill>
              </a:rPr>
              <a:t>      </a:t>
            </a:r>
            <a:r>
              <a:rPr lang="et-EE" altLang="et-EE" sz="2800" b="1" dirty="0">
                <a:solidFill>
                  <a:srgbClr val="FF0000"/>
                </a:solidFill>
                <a:latin typeface="Symbol" panose="05050102010706020507" pitchFamily="18" charset="2"/>
              </a:rPr>
              <a:t></a:t>
            </a:r>
            <a:r>
              <a:rPr lang="et-EE" altLang="et-EE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A</a:t>
            </a:r>
            <a:r>
              <a:rPr lang="et-EE" altLang="et-EE" sz="2800" b="1" baseline="-30000" dirty="0">
                <a:solidFill>
                  <a:srgbClr val="FF0000"/>
                </a:solidFill>
                <a:cs typeface="Times New Roman" panose="02020603050405020304" pitchFamily="18" charset="0"/>
              </a:rPr>
              <a:t>1</a:t>
            </a:r>
            <a:r>
              <a:rPr lang="et-EE" altLang="et-EE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t-EE" altLang="et-EE" sz="2800" dirty="0">
                <a:solidFill>
                  <a:srgbClr val="000000"/>
                </a:solidFill>
                <a:latin typeface="Symbol" panose="05050102010706020507" pitchFamily="18" charset="2"/>
              </a:rPr>
              <a:t></a:t>
            </a:r>
            <a:r>
              <a:rPr lang="et-EE" altLang="et-EE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B</a:t>
            </a:r>
            <a:r>
              <a:rPr lang="et-EE" altLang="et-EE" sz="28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t-EE" altLang="et-EE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t-EE" altLang="et-EE" sz="2800" dirty="0">
                <a:solidFill>
                  <a:srgbClr val="000000"/>
                </a:solidFill>
                <a:latin typeface="Symbol" panose="05050102010706020507" pitchFamily="18" charset="2"/>
              </a:rPr>
              <a:t></a:t>
            </a:r>
            <a:r>
              <a:rPr lang="et-EE" altLang="et-EE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… </a:t>
            </a:r>
            <a:r>
              <a:rPr lang="et-EE" altLang="et-EE" sz="2800" dirty="0">
                <a:solidFill>
                  <a:srgbClr val="000000"/>
                </a:solidFill>
                <a:latin typeface="Symbol" panose="05050102010706020507" pitchFamily="18" charset="2"/>
              </a:rPr>
              <a:t></a:t>
            </a:r>
            <a:r>
              <a:rPr lang="et-EE" altLang="et-EE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B</a:t>
            </a:r>
            <a:r>
              <a:rPr lang="et-EE" altLang="et-EE" sz="28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m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t-EE" altLang="et-EE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—————————————————                                        </a:t>
            </a:r>
          </a:p>
          <a:p>
            <a:pPr eaLnBrk="1" hangingPunct="1">
              <a:spcBef>
                <a:spcPts val="700"/>
              </a:spcBef>
              <a:buClrTx/>
              <a:buFontTx/>
              <a:buNone/>
            </a:pPr>
            <a:r>
              <a:rPr lang="et-EE" altLang="et-EE" sz="2800" dirty="0">
                <a:solidFill>
                  <a:srgbClr val="000000"/>
                </a:solidFill>
              </a:rPr>
              <a:t>		</a:t>
            </a:r>
            <a:r>
              <a:rPr lang="et-EE" altLang="et-EE" sz="2800" dirty="0" smtClean="0">
                <a:solidFill>
                  <a:srgbClr val="000000"/>
                </a:solidFill>
              </a:rPr>
              <a:t>(</a:t>
            </a:r>
            <a:r>
              <a:rPr lang="et-EE" altLang="et-EE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et-EE" altLang="et-EE" sz="2800" baseline="-30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t-EE" altLang="et-EE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t-EE" altLang="et-EE" sz="2800" dirty="0">
                <a:solidFill>
                  <a:srgbClr val="000000"/>
                </a:solidFill>
                <a:latin typeface="Symbol" panose="05050102010706020507" pitchFamily="18" charset="2"/>
              </a:rPr>
              <a:t></a:t>
            </a:r>
            <a:r>
              <a:rPr lang="et-EE" altLang="et-EE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… </a:t>
            </a:r>
            <a:r>
              <a:rPr lang="et-EE" altLang="et-EE" sz="2800" dirty="0">
                <a:solidFill>
                  <a:srgbClr val="000000"/>
                </a:solidFill>
                <a:latin typeface="Symbol" panose="05050102010706020507" pitchFamily="18" charset="2"/>
              </a:rPr>
              <a:t></a:t>
            </a:r>
            <a:r>
              <a:rPr lang="et-EE" altLang="et-EE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A</a:t>
            </a:r>
            <a:r>
              <a:rPr lang="et-EE" altLang="et-EE" sz="28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t-EE" altLang="et-EE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t-EE" altLang="et-EE" sz="2800" dirty="0">
                <a:solidFill>
                  <a:srgbClr val="000000"/>
                </a:solidFill>
                <a:latin typeface="Symbol" panose="05050102010706020507" pitchFamily="18" charset="2"/>
              </a:rPr>
              <a:t></a:t>
            </a:r>
            <a:r>
              <a:rPr lang="et-EE" altLang="et-EE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B</a:t>
            </a:r>
            <a:r>
              <a:rPr lang="et-EE" altLang="et-EE" sz="28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1</a:t>
            </a:r>
            <a:r>
              <a:rPr lang="et-EE" altLang="et-EE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t-EE" altLang="et-EE" sz="2800" dirty="0">
                <a:solidFill>
                  <a:srgbClr val="000000"/>
                </a:solidFill>
                <a:latin typeface="Symbol" panose="05050102010706020507" pitchFamily="18" charset="2"/>
              </a:rPr>
              <a:t></a:t>
            </a:r>
            <a:r>
              <a:rPr lang="et-EE" altLang="et-EE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… </a:t>
            </a:r>
            <a:r>
              <a:rPr lang="et-EE" altLang="et-EE" sz="2800" dirty="0">
                <a:solidFill>
                  <a:srgbClr val="000000"/>
                </a:solidFill>
                <a:latin typeface="Symbol" panose="05050102010706020507" pitchFamily="18" charset="2"/>
              </a:rPr>
              <a:t></a:t>
            </a:r>
            <a:r>
              <a:rPr lang="et-EE" altLang="et-EE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B</a:t>
            </a:r>
            <a:r>
              <a:rPr lang="et-EE" altLang="et-EE" sz="28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m</a:t>
            </a:r>
            <a:r>
              <a:rPr lang="et-EE" altLang="et-EE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t-EE" altLang="et-EE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t-EE" altLang="et-EE" sz="28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s</a:t>
            </a:r>
            <a:endParaRPr lang="et-EE" altLang="et-EE" sz="28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ts val="700"/>
              </a:spcBef>
              <a:buClrTx/>
              <a:buFontTx/>
              <a:buNone/>
            </a:pPr>
            <a:endParaRPr lang="et-EE" altLang="et-EE" sz="28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ts val="700"/>
              </a:spcBef>
              <a:buClrTx/>
              <a:buFontTx/>
              <a:buNone/>
            </a:pPr>
            <a:r>
              <a:rPr lang="et-EE" altLang="et-EE" sz="280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Where </a:t>
            </a:r>
            <a:r>
              <a:rPr lang="et-EE" altLang="et-EE" sz="2800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s </a:t>
            </a:r>
            <a:r>
              <a:rPr lang="et-EE" altLang="et-EE" sz="280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= </a:t>
            </a:r>
            <a:r>
              <a:rPr lang="et-EE" altLang="et-EE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unify(A1,B1) </a:t>
            </a:r>
            <a:r>
              <a:rPr lang="et-EE" altLang="et-EE" sz="280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ts val="700"/>
              </a:spcBef>
              <a:buClrTx/>
              <a:buFontTx/>
              <a:buNone/>
            </a:pPr>
            <a:endParaRPr lang="et-EE" altLang="et-EE" sz="2800" dirty="0" smtClean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   </a:t>
            </a:r>
            <a:r>
              <a:rPr lang="et-EE" altLang="et-EE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unify(A,B)</a:t>
            </a:r>
            <a:r>
              <a:rPr lang="et-EE" altLang="et-EE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calculates </a:t>
            </a:r>
            <a:r>
              <a:rPr lang="et-EE" altLang="et-EE" sz="28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the most general unifier </a:t>
            </a:r>
            <a:r>
              <a:rPr lang="et-EE" altLang="et-EE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of A and B: it is the minimal instantiation s making As=Bs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8056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865010"/>
              </p:ext>
            </p:extLst>
          </p:nvPr>
        </p:nvGraphicFramePr>
        <p:xfrm>
          <a:off x="721187" y="2492896"/>
          <a:ext cx="8134672" cy="3744414"/>
        </p:xfrm>
        <a:graphic>
          <a:graphicData uri="http://schemas.openxmlformats.org/drawingml/2006/table">
            <a:tbl>
              <a:tblPr/>
              <a:tblGrid>
                <a:gridCol w="4067336">
                  <a:extLst>
                    <a:ext uri="{9D8B030D-6E8A-4147-A177-3AD203B41FA5}">
                      <a16:colId xmlns:a16="http://schemas.microsoft.com/office/drawing/2014/main" val="4201339148"/>
                    </a:ext>
                  </a:extLst>
                </a:gridCol>
                <a:gridCol w="4067336">
                  <a:extLst>
                    <a:ext uri="{9D8B030D-6E8A-4147-A177-3AD203B41FA5}">
                      <a16:colId xmlns:a16="http://schemas.microsoft.com/office/drawing/2014/main" val="1104613981"/>
                    </a:ext>
                  </a:extLst>
                </a:gridCol>
              </a:tblGrid>
              <a:tr h="1386820">
                <a:tc>
                  <a:txBody>
                    <a:bodyPr/>
                    <a:lstStyle/>
                    <a:p>
                      <a:r>
                        <a:rPr lang="et-EE" sz="2000" dirty="0" smtClean="0"/>
                        <a:t> p(X,     f(cat))</a:t>
                      </a:r>
                      <a:r>
                        <a:rPr lang="et-EE" sz="2000" dirty="0"/>
                        <a:t/>
                      </a:r>
                      <a:br>
                        <a:rPr lang="et-EE" sz="2000" dirty="0"/>
                      </a:br>
                      <a:r>
                        <a:rPr lang="et-EE" sz="2000" dirty="0"/>
                        <a:t> p(f(Y</a:t>
                      </a:r>
                      <a:r>
                        <a:rPr lang="et-EE" sz="2000" dirty="0" smtClean="0"/>
                        <a:t>) ,</a:t>
                      </a:r>
                      <a:r>
                        <a:rPr lang="et-EE" sz="2000" dirty="0"/>
                        <a:t>f(Y</a:t>
                      </a:r>
                      <a:r>
                        <a:rPr lang="et-EE" sz="2000" dirty="0" smtClean="0"/>
                        <a:t>))</a:t>
                      </a:r>
                      <a:r>
                        <a:rPr lang="et-EE" sz="2000" dirty="0"/>
                        <a:t/>
                      </a:r>
                      <a:br>
                        <a:rPr lang="et-EE" sz="2000" dirty="0"/>
                      </a:br>
                      <a:r>
                        <a:rPr lang="et-EE" sz="2000" dirty="0"/>
                        <a:t> p(f(Z</a:t>
                      </a:r>
                      <a:r>
                        <a:rPr lang="et-EE" sz="2000" dirty="0" smtClean="0"/>
                        <a:t>), T)</a:t>
                      </a:r>
                      <a:endParaRPr lang="et-EE" sz="2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2000" dirty="0" smtClean="0"/>
                        <a:t>Gives {X:=f(cat</a:t>
                      </a:r>
                      <a:r>
                        <a:rPr lang="et-EE" sz="2000" dirty="0"/>
                        <a:t>),</a:t>
                      </a:r>
                      <a:r>
                        <a:rPr lang="et-EE" sz="2000" dirty="0" smtClean="0"/>
                        <a:t>Y:=cat,T:=f(cat</a:t>
                      </a:r>
                      <a:r>
                        <a:rPr lang="et-EE" sz="2000" dirty="0"/>
                        <a:t>),</a:t>
                      </a:r>
                      <a:r>
                        <a:rPr lang="et-EE" sz="2000" dirty="0" smtClean="0"/>
                        <a:t>Z:=cat</a:t>
                      </a:r>
                      <a:r>
                        <a:rPr lang="et-EE" sz="2000" dirty="0"/>
                        <a:t>}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8380019"/>
                  </a:ext>
                </a:extLst>
              </a:tr>
              <a:tr h="1386820">
                <a:tc>
                  <a:txBody>
                    <a:bodyPr/>
                    <a:lstStyle/>
                    <a:p>
                      <a:r>
                        <a:rPr lang="et-EE" sz="2000" baseline="0" dirty="0" smtClean="0"/>
                        <a:t> </a:t>
                      </a:r>
                      <a:r>
                        <a:rPr lang="et-EE" sz="2000" dirty="0" smtClean="0"/>
                        <a:t>p(X,         f(cat</a:t>
                      </a:r>
                      <a:r>
                        <a:rPr lang="et-EE" sz="2000" dirty="0"/>
                        <a:t>)),</a:t>
                      </a:r>
                      <a:br>
                        <a:rPr lang="et-EE" sz="2000" dirty="0"/>
                      </a:br>
                      <a:r>
                        <a:rPr lang="et-EE" sz="2000" dirty="0"/>
                        <a:t> p(f(Y</a:t>
                      </a:r>
                      <a:r>
                        <a:rPr lang="et-EE" sz="2000" dirty="0" smtClean="0"/>
                        <a:t>),     f(Y</a:t>
                      </a:r>
                      <a:r>
                        <a:rPr lang="et-EE" sz="2000" dirty="0"/>
                        <a:t>)),</a:t>
                      </a:r>
                      <a:br>
                        <a:rPr lang="et-EE" sz="2000" dirty="0"/>
                      </a:br>
                      <a:r>
                        <a:rPr lang="et-EE" sz="2000" dirty="0"/>
                        <a:t> p(f(dog</a:t>
                      </a:r>
                      <a:r>
                        <a:rPr lang="et-EE" sz="2000" dirty="0" smtClean="0"/>
                        <a:t>), Z</a:t>
                      </a:r>
                      <a:r>
                        <a:rPr lang="et-EE" sz="2000" dirty="0"/>
                        <a:t>)}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2000" dirty="0" smtClean="0"/>
                        <a:t>Fails </a:t>
                      </a:r>
                      <a:endParaRPr lang="et-EE" sz="2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1523725"/>
                  </a:ext>
                </a:extLst>
              </a:tr>
              <a:tr h="970774">
                <a:tc>
                  <a:txBody>
                    <a:bodyPr/>
                    <a:lstStyle/>
                    <a:p>
                      <a:r>
                        <a:rPr lang="et-EE" sz="2000" dirty="0" smtClean="0"/>
                        <a:t> p(f(Y),  f(Y))</a:t>
                      </a:r>
                      <a:r>
                        <a:rPr lang="et-EE" sz="2000" dirty="0"/>
                        <a:t/>
                      </a:r>
                      <a:br>
                        <a:rPr lang="et-EE" sz="2000" dirty="0"/>
                      </a:br>
                      <a:r>
                        <a:rPr lang="et-EE" sz="2000" dirty="0"/>
                        <a:t> p(f(Z</a:t>
                      </a:r>
                      <a:r>
                        <a:rPr lang="et-EE" sz="2000" dirty="0" smtClean="0"/>
                        <a:t>),  Z)</a:t>
                      </a:r>
                      <a:endParaRPr lang="et-EE" sz="2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2000" dirty="0" smtClean="0"/>
                        <a:t>Fails (occur check) </a:t>
                      </a:r>
                    </a:p>
                    <a:p>
                      <a:endParaRPr lang="et-EE" sz="2000" dirty="0"/>
                    </a:p>
                  </a:txBody>
                  <a:tcPr>
                    <a:lnL>
                      <a:noFill/>
                    </a:lnL>
                    <a:lnT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56432211"/>
                  </a:ext>
                </a:extLst>
              </a:tr>
            </a:tbl>
          </a:graphicData>
        </a:graphic>
      </p:graphicFrame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685800" y="609600"/>
            <a:ext cx="77724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1pPr>
            <a:lvl2pPr marL="739775" indent="-28257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9pPr>
          </a:lstStyle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Unification examples</a:t>
            </a:r>
            <a:r>
              <a:rPr lang="et-EE" altLang="et-EE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: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000" dirty="0" smtClean="0">
                <a:solidFill>
                  <a:schemeClr val="tx1"/>
                </a:solidFill>
                <a:latin typeface="+mn-lt"/>
              </a:rPr>
              <a:t>P(X,a,Y),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000" dirty="0" smtClean="0">
                <a:solidFill>
                  <a:schemeClr val="tx1"/>
                </a:solidFill>
                <a:latin typeface="+mn-lt"/>
              </a:rPr>
              <a:t>P(Z,U,Z))                                                        Gives {X:=Z, U:=a, Y:=Z }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9639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685800" y="609600"/>
            <a:ext cx="77724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1pPr>
            <a:lvl2pPr marL="741363" indent="-28257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9pPr>
          </a:lstStyle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t-EE" altLang="et-EE" sz="3200" b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Factorization: </a:t>
            </a:r>
            <a:r>
              <a:rPr lang="et-EE" altLang="et-EE" sz="32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eliminate duplicates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endParaRPr lang="et-EE" altLang="et-EE" sz="32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t-EE" altLang="et-EE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  </a:t>
            </a:r>
            <a:r>
              <a:rPr lang="et-EE" altLang="et-EE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A</a:t>
            </a:r>
            <a:r>
              <a:rPr lang="et-EE" altLang="et-EE" sz="3200" b="1" baseline="-30000" dirty="0">
                <a:solidFill>
                  <a:srgbClr val="FF0000"/>
                </a:solidFill>
                <a:cs typeface="Times New Roman" panose="02020603050405020304" pitchFamily="18" charset="0"/>
              </a:rPr>
              <a:t>1 </a:t>
            </a:r>
            <a:r>
              <a:rPr lang="et-EE" altLang="et-EE" sz="3200" b="1" dirty="0">
                <a:solidFill>
                  <a:srgbClr val="FF0000"/>
                </a:solidFill>
                <a:latin typeface="Symbol" panose="05050102010706020507" pitchFamily="18" charset="2"/>
              </a:rPr>
              <a:t></a:t>
            </a:r>
            <a:r>
              <a:rPr lang="et-EE" altLang="et-EE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A</a:t>
            </a:r>
            <a:r>
              <a:rPr lang="et-EE" altLang="et-EE" sz="3200" b="1" baseline="-30000" dirty="0">
                <a:solidFill>
                  <a:srgbClr val="FF0000"/>
                </a:solidFill>
                <a:cs typeface="Times New Roman" panose="02020603050405020304" pitchFamily="18" charset="0"/>
              </a:rPr>
              <a:t>1 </a:t>
            </a:r>
            <a:r>
              <a:rPr lang="et-EE" altLang="et-EE" sz="3200" dirty="0">
                <a:solidFill>
                  <a:srgbClr val="000000"/>
                </a:solidFill>
                <a:latin typeface="Symbol" panose="05050102010706020507" pitchFamily="18" charset="2"/>
              </a:rPr>
              <a:t></a:t>
            </a:r>
            <a:r>
              <a:rPr lang="et-EE" altLang="et-EE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A</a:t>
            </a:r>
            <a:r>
              <a:rPr lang="et-EE" altLang="et-EE" sz="32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t-EE" altLang="et-EE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t-EE" altLang="et-EE" sz="3200" dirty="0">
                <a:solidFill>
                  <a:srgbClr val="000000"/>
                </a:solidFill>
                <a:latin typeface="Symbol" panose="05050102010706020507" pitchFamily="18" charset="2"/>
              </a:rPr>
              <a:t></a:t>
            </a:r>
            <a:r>
              <a:rPr lang="et-EE" altLang="et-EE" sz="32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t-EE" altLang="et-EE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… </a:t>
            </a:r>
            <a:r>
              <a:rPr lang="et-EE" altLang="et-EE" sz="3200" dirty="0">
                <a:solidFill>
                  <a:srgbClr val="000000"/>
                </a:solidFill>
                <a:latin typeface="Symbol" panose="05050102010706020507" pitchFamily="18" charset="2"/>
              </a:rPr>
              <a:t></a:t>
            </a:r>
            <a:r>
              <a:rPr lang="et-EE" altLang="et-EE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A</a:t>
            </a:r>
            <a:r>
              <a:rPr lang="et-EE" altLang="et-EE" sz="32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t-EE" altLang="et-EE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t-EE" altLang="et-EE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   ————————                                        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t-EE" altLang="et-EE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  </a:t>
            </a:r>
            <a:r>
              <a:rPr lang="et-EE" altLang="et-EE" sz="32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t-EE" altLang="et-EE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A</a:t>
            </a:r>
            <a:r>
              <a:rPr lang="et-EE" altLang="et-EE" sz="3200" b="1" baseline="-30000" dirty="0">
                <a:solidFill>
                  <a:srgbClr val="FF0000"/>
                </a:solidFill>
                <a:cs typeface="Times New Roman" panose="02020603050405020304" pitchFamily="18" charset="0"/>
              </a:rPr>
              <a:t>1</a:t>
            </a:r>
            <a:r>
              <a:rPr lang="et-EE" altLang="et-EE" sz="3200" baseline="-300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t-EE" altLang="et-EE" sz="3200" dirty="0">
                <a:solidFill>
                  <a:srgbClr val="000000"/>
                </a:solidFill>
                <a:latin typeface="Symbol" panose="05050102010706020507" pitchFamily="18" charset="2"/>
              </a:rPr>
              <a:t></a:t>
            </a:r>
            <a:r>
              <a:rPr lang="et-EE" altLang="et-EE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A</a:t>
            </a:r>
            <a:r>
              <a:rPr lang="et-EE" altLang="et-EE" sz="32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t-EE" altLang="et-EE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t-EE" altLang="et-EE" sz="3200" dirty="0">
                <a:solidFill>
                  <a:srgbClr val="000000"/>
                </a:solidFill>
                <a:latin typeface="Symbol" panose="05050102010706020507" pitchFamily="18" charset="2"/>
              </a:rPr>
              <a:t></a:t>
            </a:r>
            <a:r>
              <a:rPr lang="et-EE" altLang="et-EE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… </a:t>
            </a:r>
            <a:r>
              <a:rPr lang="et-EE" altLang="et-EE" sz="3200" dirty="0">
                <a:solidFill>
                  <a:srgbClr val="000000"/>
                </a:solidFill>
                <a:latin typeface="Symbol" panose="05050102010706020507" pitchFamily="18" charset="2"/>
              </a:rPr>
              <a:t></a:t>
            </a:r>
            <a:r>
              <a:rPr lang="et-EE" altLang="et-EE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A</a:t>
            </a:r>
            <a:r>
              <a:rPr lang="et-EE" altLang="et-EE" sz="32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endParaRPr lang="et-EE" altLang="et-EE" sz="32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lvl="1" eaLnBrk="1" hangingPunct="1">
              <a:spcBef>
                <a:spcPts val="600"/>
              </a:spcBef>
              <a:buClrTx/>
              <a:buFontTx/>
              <a:buNone/>
            </a:pPr>
            <a:endParaRPr lang="et-EE" altLang="et-EE" sz="32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t-EE" altLang="et-EE">
                <a:latin typeface="Calibri" panose="020F0502020204030204" pitchFamily="34" charset="0"/>
              </a:rPr>
              <a:t>Why rules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539552" y="1844824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</a:t>
            </a:r>
            <a:r>
              <a:rPr lang="et-EE" altLang="et-EE" sz="2200" dirty="0">
                <a:solidFill>
                  <a:srgbClr val="C5000B"/>
                </a:solidFill>
                <a:latin typeface="Calibri" panose="020F0502020204030204" pitchFamily="34" charset="0"/>
              </a:rPr>
              <a:t>Derive new knowledge from existing knowledge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solidFill>
                <a:srgbClr val="C5000B"/>
              </a:solidFill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solidFill>
                  <a:srgbClr val="C5000B"/>
                </a:solidFill>
                <a:latin typeface="Calibri" panose="020F0502020204030204" pitchFamily="34" charset="0"/>
              </a:rPr>
              <a:t>  </a:t>
            </a:r>
            <a:r>
              <a:rPr lang="et-EE" altLang="et-EE" sz="2200" dirty="0">
                <a:latin typeface="Calibri" panose="020F0502020204030204" pitchFamily="34" charset="0"/>
              </a:rPr>
              <a:t>Learning: automatic creation of new rules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Inferences: apply rules to get new knowledge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Is the „derived knowledge“ really new or just an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intrinsic consequence of data + rules? This is a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philosophical question out of the scope of this course.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945413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t-EE" altLang="et-EE" dirty="0">
                <a:latin typeface="Calibri" panose="020F0502020204030204" pitchFamily="34" charset="0"/>
              </a:rPr>
              <a:t>Factorization </a:t>
            </a:r>
            <a:r>
              <a:rPr lang="et-EE" altLang="et-EE" dirty="0" smtClean="0">
                <a:latin typeface="Calibri" panose="020F0502020204030204" pitchFamily="34" charset="0"/>
              </a:rPr>
              <a:t>for predicate calculus</a:t>
            </a:r>
            <a:endParaRPr lang="et-EE" altLang="et-EE" dirty="0">
              <a:latin typeface="Calibri" panose="020F0502020204030204" pitchFamily="34" charset="0"/>
            </a:endParaRP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Example: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P(X) </a:t>
            </a:r>
            <a:r>
              <a:rPr lang="et-EE" altLang="et-EE" sz="2200" dirty="0" smtClean="0">
                <a:latin typeface="Calibri" panose="020F0502020204030204" pitchFamily="34" charset="0"/>
              </a:rPr>
              <a:t> v  </a:t>
            </a:r>
            <a:r>
              <a:rPr lang="et-EE" altLang="et-EE" sz="2200" dirty="0">
                <a:latin typeface="Calibri" panose="020F0502020204030204" pitchFamily="34" charset="0"/>
              </a:rPr>
              <a:t>P(a)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dirty="0" smtClean="0">
                <a:cs typeface="Times New Roman" panose="02020603050405020304" pitchFamily="18" charset="0"/>
              </a:rPr>
              <a:t>————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 smtClean="0">
                <a:latin typeface="Calibri" panose="020F0502020204030204" pitchFamily="34" charset="0"/>
              </a:rPr>
              <a:t>P(a</a:t>
            </a:r>
            <a:r>
              <a:rPr lang="et-EE" altLang="et-EE" sz="2200" dirty="0">
                <a:latin typeface="Calibri" panose="020F0502020204030204" pitchFamily="34" charset="0"/>
              </a:rPr>
              <a:t>)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Rule for </a:t>
            </a:r>
            <a:r>
              <a:rPr lang="et-EE" altLang="et-EE" sz="2200" dirty="0">
                <a:solidFill>
                  <a:srgbClr val="C5000B"/>
                </a:solidFill>
                <a:latin typeface="Calibri" panose="020F0502020204030204" pitchFamily="34" charset="0"/>
              </a:rPr>
              <a:t>gluing together </a:t>
            </a:r>
            <a:r>
              <a:rPr lang="et-EE" altLang="et-EE" sz="2200" dirty="0">
                <a:latin typeface="Calibri" panose="020F0502020204030204" pitchFamily="34" charset="0"/>
              </a:rPr>
              <a:t>two literals in the same disjunct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using the minimal unifier.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>
                <a:solidFill>
                  <a:srgbClr val="FF0000"/>
                </a:solidFill>
                <a:latin typeface="Calibri" panose="020F0502020204030204" pitchFamily="34" charset="0"/>
              </a:rPr>
              <a:t>A1</a:t>
            </a:r>
            <a:r>
              <a:rPr lang="et-EE" altLang="et-EE" sz="2200" dirty="0">
                <a:latin typeface="Calibri" panose="020F0502020204030204" pitchFamily="34" charset="0"/>
              </a:rPr>
              <a:t> </a:t>
            </a:r>
            <a:r>
              <a:rPr lang="et-EE" altLang="et-EE" sz="2200" dirty="0" smtClean="0">
                <a:latin typeface="Calibri" panose="020F0502020204030204" pitchFamily="34" charset="0"/>
              </a:rPr>
              <a:t>v </a:t>
            </a:r>
            <a:r>
              <a:rPr lang="et-EE" altLang="et-EE" sz="2200" dirty="0">
                <a:solidFill>
                  <a:srgbClr val="FF0000"/>
                </a:solidFill>
                <a:latin typeface="Calibri" panose="020F0502020204030204" pitchFamily="34" charset="0"/>
              </a:rPr>
              <a:t>A2</a:t>
            </a:r>
            <a:r>
              <a:rPr lang="et-EE" altLang="et-EE" sz="2200" dirty="0">
                <a:latin typeface="Calibri" panose="020F0502020204030204" pitchFamily="34" charset="0"/>
              </a:rPr>
              <a:t> </a:t>
            </a:r>
            <a:r>
              <a:rPr lang="et-EE" altLang="et-EE" sz="2200" dirty="0" smtClean="0">
                <a:latin typeface="Calibri" panose="020F0502020204030204" pitchFamily="34" charset="0"/>
              </a:rPr>
              <a:t>v ... v </a:t>
            </a:r>
            <a:r>
              <a:rPr lang="et-EE" altLang="et-EE" sz="2200" dirty="0">
                <a:latin typeface="Calibri" panose="020F0502020204030204" pitchFamily="34" charset="0"/>
              </a:rPr>
              <a:t>An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and </a:t>
            </a:r>
            <a:r>
              <a:rPr lang="et-EE" altLang="et-EE" sz="2200" dirty="0" smtClean="0">
                <a:latin typeface="Calibri" panose="020F0502020204030204" pitchFamily="34" charset="0"/>
              </a:rPr>
              <a:t>s = unify(A1,A2)</a:t>
            </a: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</a:pPr>
            <a:r>
              <a:rPr lang="et-EE" altLang="et-EE" sz="2000" dirty="0" smtClean="0">
                <a:cs typeface="Times New Roman" panose="02020603050405020304" pitchFamily="18" charset="0"/>
              </a:rPr>
              <a:t>————————————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 smtClean="0">
                <a:latin typeface="Calibri" panose="020F0502020204030204" pitchFamily="34" charset="0"/>
              </a:rPr>
              <a:t>(</a:t>
            </a:r>
            <a:r>
              <a:rPr lang="et-EE" altLang="et-EE" sz="2200" dirty="0">
                <a:latin typeface="Calibri" panose="020F0502020204030204" pitchFamily="34" charset="0"/>
              </a:rPr>
              <a:t>A2 </a:t>
            </a:r>
            <a:r>
              <a:rPr lang="et-EE" altLang="et-EE" sz="2200" dirty="0" smtClean="0">
                <a:latin typeface="Calibri" panose="020F0502020204030204" pitchFamily="34" charset="0"/>
              </a:rPr>
              <a:t>v </a:t>
            </a:r>
            <a:r>
              <a:rPr lang="et-EE" altLang="et-EE" sz="2200" dirty="0">
                <a:latin typeface="Calibri" panose="020F0502020204030204" pitchFamily="34" charset="0"/>
              </a:rPr>
              <a:t>... </a:t>
            </a:r>
            <a:r>
              <a:rPr lang="et-EE" altLang="et-EE" sz="2200" dirty="0" smtClean="0">
                <a:latin typeface="Calibri" panose="020F0502020204030204" pitchFamily="34" charset="0"/>
              </a:rPr>
              <a:t>v </a:t>
            </a:r>
            <a:r>
              <a:rPr lang="et-EE" altLang="et-EE" sz="2200" dirty="0">
                <a:latin typeface="Calibri" panose="020F0502020204030204" pitchFamily="34" charset="0"/>
              </a:rPr>
              <a:t>An) s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14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14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239012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t-EE" altLang="et-EE" dirty="0" smtClean="0">
                <a:latin typeface="Calibri" panose="020F0502020204030204" pitchFamily="34" charset="0"/>
              </a:rPr>
              <a:t>Basic saturation procedure</a:t>
            </a:r>
            <a:endParaRPr lang="et-EE" altLang="et-EE" dirty="0">
              <a:latin typeface="Calibri" panose="020F0502020204030204" pitchFamily="34" charset="0"/>
            </a:endParaRP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n-US" altLang="et-EE" sz="2200" dirty="0" smtClean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n-US" altLang="et-EE" sz="2200" dirty="0" smtClean="0">
                <a:latin typeface="Calibri" panose="020F0502020204030204" pitchFamily="34" charset="0"/>
              </a:rPr>
              <a:t>While a refutation has not been found</a:t>
            </a:r>
            <a:r>
              <a:rPr lang="et-EE" altLang="et-EE" sz="2200" dirty="0" smtClean="0">
                <a:latin typeface="Calibri" panose="020F0502020204030204" pitchFamily="34" charset="0"/>
              </a:rPr>
              <a:t>: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n-US" altLang="et-EE" sz="2200" dirty="0" smtClean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n-US" altLang="et-EE" sz="2200" dirty="0" smtClean="0">
                <a:latin typeface="Calibri" panose="020F0502020204030204" pitchFamily="34" charset="0"/>
              </a:rPr>
              <a:t>    Copy two clauses from the set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n-US" altLang="et-EE" sz="2200" dirty="0" smtClean="0">
                <a:latin typeface="Calibri" panose="020F0502020204030204" pitchFamily="34" charset="0"/>
              </a:rPr>
              <a:t>    Generate all logical consequences, e.g., by resolution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n-US" altLang="et-EE" sz="2200" dirty="0" smtClean="0">
                <a:latin typeface="Calibri" panose="020F0502020204030204" pitchFamily="34" charset="0"/>
              </a:rPr>
              <a:t>    Put logical consequences into the set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14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14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765762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t-EE" altLang="et-EE" dirty="0" smtClean="0">
                <a:latin typeface="Calibri" panose="020F0502020204030204" pitchFamily="34" charset="0"/>
              </a:rPr>
              <a:t>Derivation example</a:t>
            </a:r>
            <a:endParaRPr lang="et-EE" altLang="et-EE" dirty="0">
              <a:latin typeface="Calibri" panose="020F0502020204030204" pitchFamily="34" charset="0"/>
            </a:endParaRP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n-US" altLang="et-EE" sz="2200" dirty="0" smtClean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14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14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51" y="1950294"/>
            <a:ext cx="7978894" cy="4175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429024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t-EE" altLang="et-EE" dirty="0" smtClean="0">
                <a:latin typeface="Calibri" panose="020F0502020204030204" pitchFamily="34" charset="0"/>
              </a:rPr>
              <a:t>ANL loop for saturation</a:t>
            </a:r>
            <a:endParaRPr lang="et-EE" altLang="et-EE" dirty="0">
              <a:latin typeface="Calibri" panose="020F0502020204030204" pitchFamily="34" charset="0"/>
            </a:endParaRP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n-US" altLang="et-EE" sz="2200" dirty="0" smtClean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n-US" altLang="et-EE" sz="2200" dirty="0" smtClean="0">
                <a:latin typeface="Calibri" panose="020F0502020204030204" pitchFamily="34" charset="0"/>
              </a:rPr>
              <a:t>Let </a:t>
            </a:r>
            <a:r>
              <a:rPr lang="en-US" altLang="et-EE" sz="2200" dirty="0" err="1" smtClean="0">
                <a:latin typeface="Calibri" panose="020F0502020204030204" pitchFamily="34" charset="0"/>
              </a:rPr>
              <a:t>CanBeUsed</a:t>
            </a:r>
            <a:r>
              <a:rPr lang="en-US" altLang="et-EE" sz="2200" dirty="0" smtClean="0">
                <a:latin typeface="Calibri" panose="020F0502020204030204" pitchFamily="34" charset="0"/>
              </a:rPr>
              <a:t> = {}</a:t>
            </a:r>
            <a:endParaRPr lang="et-EE" altLang="et-EE" sz="2200" dirty="0" smtClean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n-US" altLang="et-EE" sz="2200" dirty="0" smtClean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n-US" altLang="et-EE" sz="2200" dirty="0" smtClean="0">
                <a:latin typeface="Calibri" panose="020F0502020204030204" pitchFamily="34" charset="0"/>
              </a:rPr>
              <a:t>Let </a:t>
            </a:r>
            <a:r>
              <a:rPr lang="en-US" altLang="et-EE" sz="2200" dirty="0" err="1" smtClean="0">
                <a:latin typeface="Calibri" panose="020F0502020204030204" pitchFamily="34" charset="0"/>
              </a:rPr>
              <a:t>ToBeUsed</a:t>
            </a:r>
            <a:r>
              <a:rPr lang="en-US" altLang="et-EE" sz="2200" dirty="0" smtClean="0">
                <a:latin typeface="Calibri" panose="020F0502020204030204" pitchFamily="34" charset="0"/>
              </a:rPr>
              <a:t> = Input clauses</a:t>
            </a:r>
            <a:endParaRPr lang="et-EE" altLang="et-EE" sz="2200" dirty="0" smtClean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n-US" altLang="et-EE" sz="2200" dirty="0" smtClean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n-US" altLang="et-EE" sz="2200" dirty="0" smtClean="0">
                <a:latin typeface="Calibri" panose="020F0502020204030204" pitchFamily="34" charset="0"/>
              </a:rPr>
              <a:t>While Refutation not found &amp;&amp; </a:t>
            </a:r>
            <a:r>
              <a:rPr lang="en-US" altLang="et-EE" sz="2200" dirty="0" err="1" smtClean="0">
                <a:latin typeface="Calibri" panose="020F0502020204030204" pitchFamily="34" charset="0"/>
              </a:rPr>
              <a:t>ToBeUsed</a:t>
            </a:r>
            <a:r>
              <a:rPr lang="en-US" altLang="et-EE" sz="2200" dirty="0" smtClean="0">
                <a:latin typeface="Calibri" panose="020F0502020204030204" pitchFamily="34" charset="0"/>
              </a:rPr>
              <a:t> not empty</a:t>
            </a:r>
            <a:r>
              <a:rPr lang="et-EE" altLang="et-EE" sz="2200" dirty="0" smtClean="0">
                <a:latin typeface="Calibri" panose="020F0502020204030204" pitchFamily="34" charset="0"/>
              </a:rPr>
              <a:t>: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n-US" altLang="et-EE" sz="2200" dirty="0" smtClean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n-US" altLang="et-EE" sz="2200" dirty="0" smtClean="0">
                <a:latin typeface="Calibri" panose="020F0502020204030204" pitchFamily="34" charset="0"/>
              </a:rPr>
              <a:t>    Select the </a:t>
            </a:r>
            <a:r>
              <a:rPr lang="en-US" altLang="et-EE" sz="2200" dirty="0" err="1" smtClean="0">
                <a:latin typeface="Calibri" panose="020F0502020204030204" pitchFamily="34" charset="0"/>
              </a:rPr>
              <a:t>ChosenClause</a:t>
            </a:r>
            <a:r>
              <a:rPr lang="en-US" altLang="et-EE" sz="2200" dirty="0" smtClean="0">
                <a:latin typeface="Calibri" panose="020F0502020204030204" pitchFamily="34" charset="0"/>
              </a:rPr>
              <a:t> from </a:t>
            </a:r>
            <a:r>
              <a:rPr lang="en-US" altLang="et-EE" sz="2200" dirty="0" err="1" smtClean="0">
                <a:latin typeface="Calibri" panose="020F0502020204030204" pitchFamily="34" charset="0"/>
              </a:rPr>
              <a:t>ToBeUsed</a:t>
            </a:r>
            <a:endParaRPr lang="en-US" altLang="et-EE" sz="2200" dirty="0" smtClean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n-US" altLang="et-EE" sz="2200" dirty="0" smtClean="0">
                <a:latin typeface="Calibri" panose="020F0502020204030204" pitchFamily="34" charset="0"/>
              </a:rPr>
              <a:t>    Move the </a:t>
            </a:r>
            <a:r>
              <a:rPr lang="en-US" altLang="et-EE" sz="2200" dirty="0" err="1" smtClean="0">
                <a:latin typeface="Calibri" panose="020F0502020204030204" pitchFamily="34" charset="0"/>
              </a:rPr>
              <a:t>ChosenClause</a:t>
            </a:r>
            <a:r>
              <a:rPr lang="en-US" altLang="et-EE" sz="2200" dirty="0" smtClean="0">
                <a:latin typeface="Calibri" panose="020F0502020204030204" pitchFamily="34" charset="0"/>
              </a:rPr>
              <a:t> to </a:t>
            </a:r>
            <a:r>
              <a:rPr lang="en-US" altLang="et-EE" sz="2200" dirty="0" err="1" smtClean="0">
                <a:latin typeface="Calibri" panose="020F0502020204030204" pitchFamily="34" charset="0"/>
              </a:rPr>
              <a:t>CanBeUsed</a:t>
            </a:r>
            <a:endParaRPr lang="en-US" altLang="et-EE" sz="2200" dirty="0" smtClean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n-US" altLang="et-EE" sz="2200" dirty="0" smtClean="0">
                <a:latin typeface="Calibri" panose="020F0502020204030204" pitchFamily="34" charset="0"/>
              </a:rPr>
              <a:t>    Infer all possible clauses using the </a:t>
            </a:r>
            <a:r>
              <a:rPr lang="en-US" altLang="et-EE" sz="2200" dirty="0" err="1" smtClean="0">
                <a:latin typeface="Calibri" panose="020F0502020204030204" pitchFamily="34" charset="0"/>
              </a:rPr>
              <a:t>ChosenClause</a:t>
            </a:r>
            <a:r>
              <a:rPr lang="en-US" altLang="et-EE" sz="2200" dirty="0" smtClean="0">
                <a:latin typeface="Calibri" panose="020F0502020204030204" pitchFamily="34" charset="0"/>
              </a:rPr>
              <a:t> and other clauses </a:t>
            </a:r>
            <a:r>
              <a:rPr lang="et-EE" altLang="et-EE" sz="2200" dirty="0" smtClean="0">
                <a:latin typeface="Calibri" panose="020F0502020204030204" pitchFamily="34" charset="0"/>
              </a:rPr>
              <a:t> 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</a:t>
            </a:r>
            <a:r>
              <a:rPr lang="et-EE" altLang="et-EE" sz="2200" dirty="0" smtClean="0">
                <a:latin typeface="Calibri" panose="020F0502020204030204" pitchFamily="34" charset="0"/>
              </a:rPr>
              <a:t>          </a:t>
            </a:r>
            <a:r>
              <a:rPr lang="en-US" altLang="et-EE" sz="2200" dirty="0" smtClean="0">
                <a:latin typeface="Calibri" panose="020F0502020204030204" pitchFamily="34" charset="0"/>
              </a:rPr>
              <a:t>from </a:t>
            </a:r>
            <a:r>
              <a:rPr lang="en-US" altLang="et-EE" sz="2200" dirty="0" err="1" smtClean="0">
                <a:latin typeface="Calibri" panose="020F0502020204030204" pitchFamily="34" charset="0"/>
              </a:rPr>
              <a:t>CanBeUsed</a:t>
            </a:r>
            <a:r>
              <a:rPr lang="en-US" altLang="et-EE" sz="2200" dirty="0" smtClean="0">
                <a:latin typeface="Calibri" panose="020F0502020204030204" pitchFamily="34" charset="0"/>
              </a:rPr>
              <a:t>.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n-US" altLang="et-EE" sz="2200" dirty="0" smtClean="0">
                <a:latin typeface="Calibri" panose="020F0502020204030204" pitchFamily="34" charset="0"/>
              </a:rPr>
              <a:t>    Add the inferred clauses to </a:t>
            </a:r>
            <a:r>
              <a:rPr lang="en-US" altLang="et-EE" sz="2200" dirty="0" err="1" smtClean="0">
                <a:latin typeface="Calibri" panose="020F0502020204030204" pitchFamily="34" charset="0"/>
              </a:rPr>
              <a:t>ToBeUsed</a:t>
            </a:r>
            <a:endParaRPr lang="et-EE" altLang="et-EE" sz="2200" dirty="0" smtClean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14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14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337922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t-EE" altLang="et-EE" dirty="0" smtClean="0">
                <a:latin typeface="Calibri" panose="020F0502020204030204" pitchFamily="34" charset="0"/>
              </a:rPr>
              <a:t>ANL loop for saturation</a:t>
            </a:r>
            <a:endParaRPr lang="et-EE" altLang="et-EE" dirty="0">
              <a:latin typeface="Calibri" panose="020F0502020204030204" pitchFamily="34" charset="0"/>
            </a:endParaRP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n-US" altLang="et-EE" sz="2000" dirty="0" smtClean="0">
                <a:latin typeface="Calibri" panose="020F0502020204030204" pitchFamily="34" charset="0"/>
              </a:rPr>
              <a:t> Depending on how the </a:t>
            </a:r>
            <a:r>
              <a:rPr lang="en-US" altLang="et-EE" sz="2000" dirty="0" err="1" smtClean="0">
                <a:latin typeface="Calibri" panose="020F0502020204030204" pitchFamily="34" charset="0"/>
              </a:rPr>
              <a:t>ChosenClause</a:t>
            </a:r>
            <a:r>
              <a:rPr lang="en-US" altLang="et-EE" sz="2000" dirty="0" smtClean="0">
                <a:latin typeface="Calibri" panose="020F0502020204030204" pitchFamily="34" charset="0"/>
              </a:rPr>
              <a:t> is selected from the </a:t>
            </a:r>
            <a:r>
              <a:rPr lang="en-US" altLang="et-EE" sz="2000" dirty="0" err="1" smtClean="0">
                <a:latin typeface="Calibri" panose="020F0502020204030204" pitchFamily="34" charset="0"/>
              </a:rPr>
              <a:t>ToBeUsed</a:t>
            </a:r>
            <a:r>
              <a:rPr lang="en-US" altLang="et-EE" sz="2000" dirty="0" smtClean="0">
                <a:latin typeface="Calibri" panose="020F0502020204030204" pitchFamily="34" charset="0"/>
              </a:rPr>
              <a:t> set, </a:t>
            </a:r>
            <a:endParaRPr lang="et-EE" altLang="et-EE" sz="2000" dirty="0" smtClean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000" dirty="0">
                <a:latin typeface="Calibri" panose="020F0502020204030204" pitchFamily="34" charset="0"/>
              </a:rPr>
              <a:t> </a:t>
            </a:r>
            <a:r>
              <a:rPr lang="en-US" altLang="et-EE" sz="2000" dirty="0" smtClean="0">
                <a:latin typeface="Calibri" panose="020F0502020204030204" pitchFamily="34" charset="0"/>
              </a:rPr>
              <a:t>different search strategies can be implemented.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n-US" altLang="et-EE" sz="2000" dirty="0" smtClean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t-EE" sz="2000" b="1" dirty="0" smtClean="0">
                <a:latin typeface="Calibri" panose="020F0502020204030204" pitchFamily="34" charset="0"/>
              </a:rPr>
              <a:t>Depth first search</a:t>
            </a:r>
          </a:p>
          <a:p>
            <a:pPr marL="0" indent="0" hangingPunct="1">
              <a:lnSpc>
                <a:spcPct val="80000"/>
              </a:lnSpc>
              <a:spcBef>
                <a:spcPts val="200"/>
              </a:spcBef>
              <a:buClrTx/>
              <a:buSzTx/>
            </a:pPr>
            <a:r>
              <a:rPr lang="en-US" altLang="et-EE" sz="2000" dirty="0" smtClean="0">
                <a:latin typeface="Calibri" panose="020F0502020204030204" pitchFamily="34" charset="0"/>
              </a:rPr>
              <a:t>        Select a most recently created </a:t>
            </a:r>
            <a:r>
              <a:rPr lang="en-US" altLang="et-EE" sz="2000" dirty="0" err="1" smtClean="0">
                <a:latin typeface="Calibri" panose="020F0502020204030204" pitchFamily="34" charset="0"/>
              </a:rPr>
              <a:t>resolvant</a:t>
            </a:r>
            <a:r>
              <a:rPr lang="en-US" altLang="et-EE" sz="2000" dirty="0" smtClean="0">
                <a:latin typeface="Calibri" panose="020F0502020204030204" pitchFamily="34" charset="0"/>
              </a:rPr>
              <a:t> as the </a:t>
            </a:r>
            <a:r>
              <a:rPr lang="en-US" altLang="et-EE" sz="2000" dirty="0" err="1" smtClean="0">
                <a:latin typeface="Calibri" panose="020F0502020204030204" pitchFamily="34" charset="0"/>
              </a:rPr>
              <a:t>ChosenClause</a:t>
            </a:r>
            <a:r>
              <a:rPr lang="en-US" altLang="et-EE" sz="2000" dirty="0" smtClean="0">
                <a:latin typeface="Calibri" panose="020F0502020204030204" pitchFamily="34" charset="0"/>
              </a:rPr>
              <a:t>.</a:t>
            </a:r>
          </a:p>
          <a:p>
            <a:pPr marL="0" indent="0" hangingPunct="1">
              <a:lnSpc>
                <a:spcPct val="80000"/>
              </a:lnSpc>
              <a:spcBef>
                <a:spcPts val="200"/>
              </a:spcBef>
              <a:buClrTx/>
              <a:buSzTx/>
            </a:pPr>
            <a:r>
              <a:rPr lang="en-US" altLang="et-EE" sz="2000" dirty="0" smtClean="0">
                <a:latin typeface="Calibri" panose="020F0502020204030204" pitchFamily="34" charset="0"/>
              </a:rPr>
              <a:t>        Does not guarantee a complete search (could get into an infinite loop)</a:t>
            </a:r>
          </a:p>
          <a:p>
            <a:pPr marL="0" indent="0" hangingPunct="1">
              <a:lnSpc>
                <a:spcPct val="80000"/>
              </a:lnSpc>
              <a:spcBef>
                <a:spcPts val="200"/>
              </a:spcBef>
              <a:buClrTx/>
              <a:buSzTx/>
            </a:pPr>
            <a:r>
              <a:rPr lang="en-US" altLang="et-EE" sz="2000" dirty="0" smtClean="0">
                <a:latin typeface="Calibri" panose="020F0502020204030204" pitchFamily="34" charset="0"/>
              </a:rPr>
              <a:t>        Does not guarantee finding the shortest refutation. </a:t>
            </a:r>
            <a:endParaRPr lang="et-EE" altLang="et-EE" sz="2000" dirty="0" smtClean="0">
              <a:latin typeface="Calibri" panose="020F0502020204030204" pitchFamily="34" charset="0"/>
            </a:endParaRPr>
          </a:p>
          <a:p>
            <a:pPr marL="0" indent="0" hangingPunct="1">
              <a:lnSpc>
                <a:spcPct val="80000"/>
              </a:lnSpc>
              <a:spcBef>
                <a:spcPts val="200"/>
              </a:spcBef>
              <a:buClrTx/>
              <a:buSzTx/>
            </a:pPr>
            <a:endParaRPr lang="en-US" altLang="et-EE" sz="2000" dirty="0" smtClean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t-EE" sz="2000" b="1" dirty="0" smtClean="0">
                <a:latin typeface="Calibri" panose="020F0502020204030204" pitchFamily="34" charset="0"/>
              </a:rPr>
              <a:t>Breadth first search</a:t>
            </a:r>
          </a:p>
          <a:p>
            <a:pPr marL="0" indent="0" hangingPunct="1">
              <a:lnSpc>
                <a:spcPct val="80000"/>
              </a:lnSpc>
              <a:spcBef>
                <a:spcPts val="200"/>
              </a:spcBef>
              <a:buClrTx/>
              <a:buSzTx/>
            </a:pPr>
            <a:r>
              <a:rPr lang="en-US" altLang="et-EE" sz="2000" dirty="0" smtClean="0">
                <a:latin typeface="Calibri" panose="020F0502020204030204" pitchFamily="34" charset="0"/>
              </a:rPr>
              <a:t>        Select a least recently created </a:t>
            </a:r>
            <a:r>
              <a:rPr lang="en-US" altLang="et-EE" sz="2000" dirty="0" err="1" smtClean="0">
                <a:latin typeface="Calibri" panose="020F0502020204030204" pitchFamily="34" charset="0"/>
              </a:rPr>
              <a:t>resolvant</a:t>
            </a:r>
            <a:r>
              <a:rPr lang="en-US" altLang="et-EE" sz="2000" dirty="0" smtClean="0">
                <a:latin typeface="Calibri" panose="020F0502020204030204" pitchFamily="34" charset="0"/>
              </a:rPr>
              <a:t> as the </a:t>
            </a:r>
            <a:r>
              <a:rPr lang="en-US" altLang="et-EE" sz="2000" dirty="0" err="1" smtClean="0">
                <a:latin typeface="Calibri" panose="020F0502020204030204" pitchFamily="34" charset="0"/>
              </a:rPr>
              <a:t>ChosenClause</a:t>
            </a:r>
            <a:r>
              <a:rPr lang="en-US" altLang="et-EE" sz="2000" dirty="0" smtClean="0">
                <a:latin typeface="Calibri" panose="020F0502020204030204" pitchFamily="34" charset="0"/>
              </a:rPr>
              <a:t>.</a:t>
            </a:r>
          </a:p>
          <a:p>
            <a:pPr marL="0" indent="0" hangingPunct="1">
              <a:lnSpc>
                <a:spcPct val="80000"/>
              </a:lnSpc>
              <a:spcBef>
                <a:spcPts val="200"/>
              </a:spcBef>
              <a:buClrTx/>
              <a:buSzTx/>
            </a:pPr>
            <a:r>
              <a:rPr lang="en-US" altLang="et-EE" sz="2000" dirty="0" smtClean="0">
                <a:latin typeface="Calibri" panose="020F0502020204030204" pitchFamily="34" charset="0"/>
              </a:rPr>
              <a:t>        Will find the shortest refutation.</a:t>
            </a:r>
          </a:p>
          <a:p>
            <a:pPr marL="0" indent="0" hangingPunct="1">
              <a:lnSpc>
                <a:spcPct val="80000"/>
              </a:lnSpc>
              <a:spcBef>
                <a:spcPts val="200"/>
              </a:spcBef>
              <a:buClrTx/>
              <a:buSzTx/>
            </a:pPr>
            <a:r>
              <a:rPr lang="en-US" altLang="et-EE" sz="2000" dirty="0" smtClean="0">
                <a:latin typeface="Calibri" panose="020F0502020204030204" pitchFamily="34" charset="0"/>
              </a:rPr>
              <a:t>        Implements a ply-by-ply search. </a:t>
            </a:r>
            <a:endParaRPr lang="et-EE" altLang="et-EE" sz="2000" dirty="0" smtClean="0">
              <a:latin typeface="Calibri" panose="020F0502020204030204" pitchFamily="34" charset="0"/>
            </a:endParaRPr>
          </a:p>
          <a:p>
            <a:pPr marL="0" indent="0" hangingPunct="1">
              <a:lnSpc>
                <a:spcPct val="80000"/>
              </a:lnSpc>
              <a:spcBef>
                <a:spcPts val="200"/>
              </a:spcBef>
              <a:buClrTx/>
              <a:buSzTx/>
            </a:pPr>
            <a:endParaRPr lang="en-US" altLang="et-EE" sz="2000" dirty="0" smtClean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t-EE" sz="2000" b="1" dirty="0" smtClean="0">
                <a:latin typeface="Calibri" panose="020F0502020204030204" pitchFamily="34" charset="0"/>
              </a:rPr>
              <a:t>Best first search</a:t>
            </a:r>
          </a:p>
          <a:p>
            <a:pPr marL="0" indent="0" hangingPunct="1">
              <a:lnSpc>
                <a:spcPct val="80000"/>
              </a:lnSpc>
              <a:spcBef>
                <a:spcPts val="200"/>
              </a:spcBef>
              <a:buClrTx/>
              <a:buSzTx/>
            </a:pPr>
            <a:r>
              <a:rPr lang="en-US" altLang="et-EE" sz="2000" dirty="0" smtClean="0">
                <a:latin typeface="Calibri" panose="020F0502020204030204" pitchFamily="34" charset="0"/>
              </a:rPr>
              <a:t>        Select the 'best' clause as the </a:t>
            </a:r>
            <a:r>
              <a:rPr lang="en-US" altLang="et-EE" sz="2000" dirty="0" err="1" smtClean="0">
                <a:latin typeface="Calibri" panose="020F0502020204030204" pitchFamily="34" charset="0"/>
              </a:rPr>
              <a:t>ChosenClause</a:t>
            </a:r>
            <a:r>
              <a:rPr lang="en-US" altLang="et-EE" sz="2000" dirty="0" smtClean="0">
                <a:latin typeface="Calibri" panose="020F0502020204030204" pitchFamily="34" charset="0"/>
              </a:rPr>
              <a:t>. the best possible literals.</a:t>
            </a:r>
          </a:p>
          <a:p>
            <a:pPr marL="0" indent="0" hangingPunct="1">
              <a:lnSpc>
                <a:spcPct val="80000"/>
              </a:lnSpc>
              <a:spcBef>
                <a:spcPts val="200"/>
              </a:spcBef>
              <a:buClrTx/>
              <a:buSzTx/>
            </a:pPr>
            <a:r>
              <a:rPr lang="en-US" altLang="et-EE" sz="2000" dirty="0" smtClean="0">
                <a:latin typeface="Calibri" panose="020F0502020204030204" pitchFamily="34" charset="0"/>
              </a:rPr>
              <a:t>        The notion of "best" is determined by a heuristic function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14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14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890287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t-EE" altLang="et-EE" dirty="0" smtClean="0">
                <a:latin typeface="Calibri" panose="020F0502020204030204" pitchFamily="34" charset="0"/>
              </a:rPr>
              <a:t>Saturation may not terminate</a:t>
            </a:r>
            <a:endParaRPr lang="et-EE" altLang="et-EE" dirty="0">
              <a:latin typeface="Calibri" panose="020F0502020204030204" pitchFamily="34" charset="0"/>
            </a:endParaRP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000" dirty="0" smtClean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000" dirty="0" smtClean="0">
                <a:latin typeface="Calibri" panose="020F0502020204030204" pitchFamily="34" charset="0"/>
              </a:rPr>
              <a:t>      In case the clause set is not contradictory (i.e. </a:t>
            </a:r>
            <a:r>
              <a:rPr lang="et-EE" altLang="et-EE" sz="2000" dirty="0">
                <a:latin typeface="Calibri" panose="020F0502020204030204" pitchFamily="34" charset="0"/>
              </a:rPr>
              <a:t>e</a:t>
            </a:r>
            <a:r>
              <a:rPr lang="et-EE" altLang="et-EE" sz="2000" dirty="0" smtClean="0">
                <a:latin typeface="Calibri" panose="020F0502020204030204" pitchFamily="34" charset="0"/>
              </a:rPr>
              <a:t>mpty clause cannot be derived) the saturation method may run forever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0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000" dirty="0" smtClean="0">
                <a:latin typeface="Calibri" panose="020F0502020204030204" pitchFamily="34" charset="0"/>
              </a:rPr>
              <a:t>Simple example: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0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000" dirty="0" smtClean="0">
                <a:latin typeface="Calibri" panose="020F0502020204030204" pitchFamily="34" charset="0"/>
              </a:rPr>
              <a:t>¬P(x)  ∨  P(f(x))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000" dirty="0" smtClean="0">
                <a:latin typeface="Calibri" panose="020F0502020204030204" pitchFamily="34" charset="0"/>
              </a:rPr>
              <a:t>  P(y)  ∨ ¬ P(f(y))</a:t>
            </a:r>
            <a:endParaRPr lang="et-EE" altLang="et-EE" sz="20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000" dirty="0" smtClean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000" dirty="0" smtClean="0">
                <a:latin typeface="Calibri" panose="020F0502020204030204" pitchFamily="34" charset="0"/>
              </a:rPr>
              <a:t>Will give </a:t>
            </a:r>
            <a:r>
              <a:rPr lang="et-EE" altLang="et-EE" sz="2000" dirty="0">
                <a:latin typeface="Calibri" panose="020F0502020204030204" pitchFamily="34" charset="0"/>
              </a:rPr>
              <a:t>¬P(x) </a:t>
            </a:r>
            <a:r>
              <a:rPr lang="et-EE" altLang="et-EE" sz="2000" dirty="0" smtClean="0">
                <a:latin typeface="Calibri" panose="020F0502020204030204" pitchFamily="34" charset="0"/>
              </a:rPr>
              <a:t>v </a:t>
            </a:r>
            <a:r>
              <a:rPr lang="et-EE" altLang="et-EE" sz="2000" dirty="0">
                <a:latin typeface="Calibri" panose="020F0502020204030204" pitchFamily="34" charset="0"/>
              </a:rPr>
              <a:t>¬ </a:t>
            </a:r>
            <a:r>
              <a:rPr lang="et-EE" altLang="et-EE" sz="2000" dirty="0" smtClean="0">
                <a:latin typeface="Calibri" panose="020F0502020204030204" pitchFamily="34" charset="0"/>
              </a:rPr>
              <a:t>P(f(f(x)),     </a:t>
            </a:r>
            <a:r>
              <a:rPr lang="et-EE" altLang="et-EE" sz="2000" dirty="0" smtClean="0">
                <a:latin typeface="Calibri" panose="020F0502020204030204" pitchFamily="34" charset="0"/>
              </a:rPr>
              <a:t>¬P(x) v ¬ P(f(f(f(x))),   .... etc</a:t>
            </a:r>
            <a:endParaRPr lang="et-EE" altLang="et-EE" sz="2000" dirty="0" smtClean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 smtClean="0">
                <a:latin typeface="Calibri" panose="020F0502020204030204" pitchFamily="34" charset="0"/>
              </a:rPr>
              <a:t>However, for these clauses saturation will stop quickly: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000" dirty="0">
                <a:latin typeface="Calibri" panose="020F0502020204030204" pitchFamily="34" charset="0"/>
              </a:rPr>
              <a:t>¬P(x)  ∨  </a:t>
            </a:r>
            <a:r>
              <a:rPr lang="et-EE" altLang="et-EE" sz="2000" dirty="0" smtClean="0">
                <a:latin typeface="Calibri" panose="020F0502020204030204" pitchFamily="34" charset="0"/>
              </a:rPr>
              <a:t>P(a)</a:t>
            </a:r>
            <a:endParaRPr lang="et-EE" altLang="et-EE" sz="20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000" dirty="0">
                <a:latin typeface="Calibri" panose="020F0502020204030204" pitchFamily="34" charset="0"/>
              </a:rPr>
              <a:t>  P(y)  ∨ ¬ </a:t>
            </a:r>
            <a:r>
              <a:rPr lang="et-EE" altLang="et-EE" sz="2000" dirty="0" smtClean="0">
                <a:latin typeface="Calibri" panose="020F0502020204030204" pitchFamily="34" charset="0"/>
              </a:rPr>
              <a:t>P(b)</a:t>
            </a:r>
            <a:endParaRPr lang="et-EE" altLang="et-EE" sz="20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14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14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98139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t-EE" altLang="et-EE">
                <a:latin typeface="Calibri" panose="020F0502020204030204" pitchFamily="34" charset="0"/>
              </a:rPr>
              <a:t>Query: contradiction search</a:t>
            </a: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Observe that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Facts &amp; Rules =&gt; Query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>
                <a:solidFill>
                  <a:srgbClr val="C5000B"/>
                </a:solidFill>
                <a:latin typeface="Calibri" panose="020F0502020204030204" pitchFamily="34" charset="0"/>
              </a:rPr>
              <a:t>is a tautology iff</a:t>
            </a:r>
            <a:r>
              <a:rPr lang="et-EE" altLang="et-EE" sz="2200" dirty="0">
                <a:latin typeface="Calibri" panose="020F0502020204030204" pitchFamily="34" charset="0"/>
              </a:rPr>
              <a:t>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Facts &amp; Rules &amp; -Query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>
                <a:solidFill>
                  <a:srgbClr val="C5000B"/>
                </a:solidFill>
                <a:latin typeface="Calibri" panose="020F0502020204030204" pitchFamily="34" charset="0"/>
              </a:rPr>
              <a:t>is a </a:t>
            </a:r>
            <a:r>
              <a:rPr lang="et-EE" altLang="et-EE" sz="2200" dirty="0" smtClean="0">
                <a:solidFill>
                  <a:srgbClr val="C5000B"/>
                </a:solidFill>
                <a:latin typeface="Calibri" panose="020F0502020204030204" pitchFamily="34" charset="0"/>
              </a:rPr>
              <a:t>contradiction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solidFill>
                <a:srgbClr val="C5000B"/>
              </a:solidFill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</a:pPr>
            <a:r>
              <a:rPr lang="et-EE" altLang="et-EE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Since -(</a:t>
            </a:r>
            <a:r>
              <a:rPr lang="et-EE" altLang="et-EE" sz="2200" dirty="0" smtClean="0">
                <a:latin typeface="Calibri" panose="020F0502020204030204" pitchFamily="34" charset="0"/>
              </a:rPr>
              <a:t>Facts &amp; Rules =&gt; Query)   =   -(-Facts v -Rules v Query)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solidFill>
                <a:srgbClr val="C5000B"/>
              </a:solidFill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14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14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798814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t-EE" altLang="et-EE">
                <a:latin typeface="Calibri" panose="020F0502020204030204" pitchFamily="34" charset="0"/>
              </a:rPr>
              <a:t>Answer mechanism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>
                <a:latin typeface="Calibri" panose="020F0502020204030204" pitchFamily="34" charset="0"/>
              </a:rPr>
              <a:t>Prolog query ? R(X) </a:t>
            </a:r>
            <a:r>
              <a:rPr lang="et-EE" altLang="et-EE" sz="2200">
                <a:solidFill>
                  <a:srgbClr val="C5000B"/>
                </a:solidFill>
                <a:latin typeface="Calibri" panose="020F0502020204030204" pitchFamily="34" charset="0"/>
              </a:rPr>
              <a:t>means</a:t>
            </a:r>
            <a:r>
              <a:rPr lang="et-EE" altLang="et-EE" sz="2200">
                <a:latin typeface="Calibri" panose="020F0502020204030204" pitchFamily="34" charset="0"/>
              </a:rPr>
              <a:t>  adding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>
                <a:latin typeface="Calibri" panose="020F0502020204030204" pitchFamily="34" charset="0"/>
              </a:rPr>
              <a:t>-R(X) | Answer(X)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>
                <a:latin typeface="Calibri" panose="020F0502020204030204" pitchFamily="34" charset="0"/>
              </a:rPr>
              <a:t>to facts and then searching for contradiction: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>
                <a:latin typeface="Calibri" panose="020F0502020204030204" pitchFamily="34" charset="0"/>
              </a:rPr>
              <a:t>-R(X) | Answer(X)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>
                <a:latin typeface="Calibri" panose="020F0502020204030204" pitchFamily="34" charset="0"/>
              </a:rPr>
              <a:t>P(a)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>
                <a:latin typeface="Calibri" panose="020F0502020204030204" pitchFamily="34" charset="0"/>
              </a:rPr>
              <a:t>-P(X) | R(X)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>
                <a:latin typeface="Calibri" panose="020F0502020204030204" pitchFamily="34" charset="0"/>
              </a:rPr>
              <a:t>----------------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>
                <a:latin typeface="Calibri" panose="020F0502020204030204" pitchFamily="34" charset="0"/>
              </a:rPr>
              <a:t>-P(X) | Answer(X)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>
                <a:latin typeface="Calibri" panose="020F0502020204030204" pitchFamily="34" charset="0"/>
              </a:rPr>
              <a:t>------------------------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>
                <a:latin typeface="Calibri" panose="020F0502020204030204" pitchFamily="34" charset="0"/>
              </a:rPr>
              <a:t>Answer(a)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140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140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>
                <a:latin typeface="Calibri" panose="020F0502020204030204" pitchFamily="34" charset="0"/>
              </a:rPr>
              <a:t> 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>
                <a:latin typeface="Calibri" panose="020F0502020204030204" pitchFamily="34" charset="0"/>
              </a:rPr>
              <a:t>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048897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t-EE" altLang="et-EE">
                <a:latin typeface="Calibri" panose="020F0502020204030204" pitchFamily="34" charset="0"/>
              </a:rPr>
              <a:t>Prolog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Uses a highly specialised (and incomplete!) strategy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of resolution for </a:t>
            </a:r>
            <a:r>
              <a:rPr lang="et-EE" altLang="et-EE" sz="2200" dirty="0">
                <a:solidFill>
                  <a:srgbClr val="C5000B"/>
                </a:solidFill>
                <a:latin typeface="Calibri" panose="020F0502020204030204" pitchFamily="34" charset="0"/>
              </a:rPr>
              <a:t>horn clauses: </a:t>
            </a:r>
            <a:r>
              <a:rPr lang="et-EE" altLang="et-EE" sz="2200" dirty="0">
                <a:latin typeface="Calibri" panose="020F0502020204030204" pitchFamily="34" charset="0"/>
              </a:rPr>
              <a:t>rules with max one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literal in the consequent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(max one positive literal in a disjunct)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Derivation direction always from positive (right) side of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the rule, giving instantiated antecedent as a result: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 smtClean="0">
                <a:latin typeface="Calibri" panose="020F0502020204030204" pitchFamily="34" charset="0"/>
              </a:rPr>
              <a:t>P(a</a:t>
            </a:r>
            <a:r>
              <a:rPr lang="et-EE" altLang="et-EE" sz="2200" dirty="0">
                <a:latin typeface="Calibri" panose="020F0502020204030204" pitchFamily="34" charset="0"/>
              </a:rPr>
              <a:t>)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P(X) =&gt; R(X</a:t>
            </a:r>
            <a:r>
              <a:rPr lang="et-EE" altLang="et-EE" sz="2200" dirty="0" smtClean="0">
                <a:latin typeface="Calibri" panose="020F0502020204030204" pitchFamily="34" charset="0"/>
              </a:rPr>
              <a:t>)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</a:pPr>
            <a:r>
              <a:rPr lang="et-EE" altLang="et-EE" sz="2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-R(a) (query)</a:t>
            </a:r>
            <a:endParaRPr lang="et-EE" altLang="et-EE" sz="22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------------------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derives </a:t>
            </a:r>
            <a:r>
              <a:rPr lang="et-EE" altLang="et-EE" sz="2200" dirty="0" smtClean="0">
                <a:latin typeface="Calibri" panose="020F0502020204030204" pitchFamily="34" charset="0"/>
              </a:rPr>
              <a:t>-P(a</a:t>
            </a:r>
            <a:r>
              <a:rPr lang="et-EE" altLang="et-EE" sz="2200" dirty="0">
                <a:latin typeface="Calibri" panose="020F0502020204030204" pitchFamily="34" charset="0"/>
              </a:rPr>
              <a:t>), and then finds contradiction with </a:t>
            </a:r>
            <a:r>
              <a:rPr lang="et-EE" altLang="et-EE" sz="2200" dirty="0" smtClean="0">
                <a:latin typeface="Calibri" panose="020F0502020204030204" pitchFamily="34" charset="0"/>
              </a:rPr>
              <a:t>P(a</a:t>
            </a:r>
            <a:r>
              <a:rPr lang="et-EE" altLang="et-EE" sz="2200" dirty="0">
                <a:latin typeface="Calibri" panose="020F0502020204030204" pitchFamily="34" charset="0"/>
              </a:rPr>
              <a:t>)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Does </a:t>
            </a:r>
            <a:r>
              <a:rPr lang="et-EE" altLang="et-EE" sz="2200" dirty="0">
                <a:solidFill>
                  <a:srgbClr val="C5000B"/>
                </a:solidFill>
                <a:latin typeface="Calibri" panose="020F0502020204030204" pitchFamily="34" charset="0"/>
              </a:rPr>
              <a:t>not</a:t>
            </a:r>
            <a:r>
              <a:rPr lang="et-EE" altLang="et-EE" sz="2200" dirty="0">
                <a:latin typeface="Calibri" panose="020F0502020204030204" pitchFamily="34" charset="0"/>
              </a:rPr>
              <a:t> derive R(a).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14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14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246730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685800" y="609600"/>
            <a:ext cx="77724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9pPr>
          </a:lstStyle>
          <a:p>
            <a:pPr eaLnBrk="1" hangingPunct="1">
              <a:spcBef>
                <a:spcPts val="800"/>
              </a:spcBef>
              <a:buClrTx/>
              <a:buFontTx/>
              <a:buNone/>
            </a:pPr>
            <a:endParaRPr lang="et-EE" altLang="et-EE" sz="3200" b="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t-EE" altLang="et-EE" sz="3200" b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Horn clause </a:t>
            </a:r>
            <a:r>
              <a:rPr lang="et-EE" altLang="et-EE" sz="32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is a disjunct with max one positive literal.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endParaRPr lang="et-EE" altLang="et-EE" sz="3200" dirty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t-EE" altLang="et-EE" sz="32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-A v -B v C         is Horn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t-EE" altLang="et-EE" sz="32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-A v -B                is Horn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t-EE" altLang="et-EE" sz="32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-A v -B v C v D   not Horn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t-EE" altLang="et-EE" sz="32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A v B                   not Horn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endParaRPr lang="et-EE" altLang="et-EE" sz="32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endParaRPr lang="et-EE" altLang="et-EE" sz="32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t-EE" altLang="et-EE">
                <a:latin typeface="Calibri" panose="020F0502020204030204" pitchFamily="34" charset="0"/>
              </a:rPr>
              <a:t>Rule examples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From simple to more and more complex ...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pub(X) =&gt; eatingplace(X)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pub(X) &amp; openattime(X,T) =&gt; </a:t>
            </a:r>
            <a:r>
              <a:rPr lang="et-EE" altLang="et-EE" sz="2200" dirty="0" smtClean="0">
                <a:latin typeface="Calibri" panose="020F0502020204030204" pitchFamily="34" charset="0"/>
              </a:rPr>
              <a:t>may_eat_at_time(X,T</a:t>
            </a:r>
            <a:r>
              <a:rPr lang="et-EE" altLang="et-EE" sz="2200" dirty="0">
                <a:latin typeface="Calibri" panose="020F0502020204030204" pitchFamily="34" charset="0"/>
              </a:rPr>
              <a:t>)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pub(X) &amp; openattime(X,T) &amp; country(X,'Britain') &amp;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&gt;(age(P),17) &amp; popularity(X,S) =&gt; </a:t>
            </a:r>
            <a:endParaRPr lang="et-EE" altLang="et-EE" sz="2200" dirty="0" smtClean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recommendscore('eating',X,T,P,0.8*poptorec(S))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...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788640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685800" y="609600"/>
            <a:ext cx="77724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9pPr>
          </a:lstStyle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t-EE" altLang="et-EE" sz="3200" b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Unit resolution </a:t>
            </a:r>
            <a:r>
              <a:rPr lang="et-EE" altLang="et-EE" sz="32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is a search strategy of </a:t>
            </a:r>
            <a:r>
              <a:rPr lang="et-EE" altLang="et-EE" sz="320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resoluton </a:t>
            </a:r>
            <a:r>
              <a:rPr lang="et-EE" altLang="et-EE" sz="32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where at least one of arguments must be unit (a single literal).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endParaRPr lang="et-EE" altLang="et-EE" sz="3200" dirty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t-EE" altLang="et-EE" sz="32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Theorem: unit resolution is complete for Horn clause sets.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endParaRPr lang="et-EE" altLang="et-EE" sz="32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endParaRPr lang="et-EE" altLang="et-EE" sz="32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685800" y="609600"/>
            <a:ext cx="77724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9pPr>
          </a:lstStyle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t-EE" altLang="et-EE" sz="2800" b="1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Subsumption: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t-EE" altLang="et-EE" sz="280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  A subset S of a disjunct D is said to subsume D.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endParaRPr lang="et-EE" altLang="et-EE" sz="2800" i="1" dirty="0" smtClean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t-EE" altLang="et-EE" sz="2800" i="1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Examples: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t-EE" altLang="et-EE" sz="280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A  subsumes   –B v A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t-EE" altLang="et-EE" sz="280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A v B  subsumes  C v B v –R v A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endParaRPr lang="et-EE" altLang="et-EE" sz="2800" dirty="0" smtClean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t-EE" altLang="et-EE" sz="2800" b="1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Theorem</a:t>
            </a:r>
            <a:r>
              <a:rPr lang="et-EE" altLang="et-EE" sz="280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: when a derived </a:t>
            </a:r>
            <a:r>
              <a:rPr lang="et-EE" altLang="et-EE" sz="28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disjunct </a:t>
            </a:r>
            <a:r>
              <a:rPr lang="et-EE" altLang="et-EE" sz="280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N subsumes another </a:t>
            </a:r>
            <a:r>
              <a:rPr lang="et-EE" altLang="et-EE" sz="28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disjunct </a:t>
            </a:r>
            <a:r>
              <a:rPr lang="et-EE" altLang="et-EE" sz="280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C, then throwing away C preserves completeness</a:t>
            </a:r>
            <a:endParaRPr lang="et-EE" altLang="et-EE" sz="2800" dirty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endParaRPr lang="et-EE" altLang="et-EE" sz="32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015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685800" y="609600"/>
            <a:ext cx="77724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cs typeface="Droid Sans Fallback" charset="0"/>
              </a:defRPr>
            </a:lvl9pPr>
          </a:lstStyle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t-EE" altLang="et-EE" sz="2800" b="1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Complexity of unit resolution for the Horn case 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t-EE" altLang="et-EE" sz="280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  Observe that every unit resolution rule application to Horn clauses creates a shorter disjunct which subsumes a long argument.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endParaRPr lang="et-EE" altLang="et-EE" sz="3200" dirty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t-EE" altLang="et-EE" sz="3200" i="1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Example: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endParaRPr lang="et-EE" altLang="et-EE" sz="3200" i="1" dirty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t-EE" altLang="et-EE" sz="3200" u="sng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A         -A v –B  v C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t-EE" altLang="et-EE" sz="32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      -B v C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endParaRPr lang="et-EE" altLang="et-EE" sz="32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endParaRPr lang="et-EE" altLang="et-EE" sz="32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endParaRPr lang="et-EE" altLang="et-EE" sz="32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838200"/>
          </a:xfrm>
        </p:spPr>
        <p:txBody>
          <a:bodyPr/>
          <a:lstStyle/>
          <a:p>
            <a:pPr>
              <a:lnSpc>
                <a:spcPct val="9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t-EE" smtClean="0"/>
              <a:t> </a:t>
            </a: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990600"/>
            <a:ext cx="7848600" cy="5430838"/>
          </a:xfrm>
        </p:spPr>
        <p:txBody>
          <a:bodyPr/>
          <a:lstStyle/>
          <a:p>
            <a:pPr marL="0" indent="0">
              <a:lnSpc>
                <a:spcPct val="97000"/>
              </a:lnSpc>
              <a:buFont typeface="Wingdings" panose="05000000000000000000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t-EE" sz="20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97000"/>
              </a:lnSpc>
              <a:buFont typeface="Wingdings" panose="05000000000000000000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t-EE" sz="2000" dirty="0" smtClean="0">
                <a:latin typeface="Calibri" pitchFamily="34" charset="0"/>
                <a:cs typeface="Calibri" pitchFamily="34" charset="0"/>
              </a:rPr>
              <a:t>Robbins algebras are boolean: Mccune, 1997</a:t>
            </a:r>
          </a:p>
          <a:p>
            <a:pPr marL="0" indent="0">
              <a:lnSpc>
                <a:spcPct val="97000"/>
              </a:lnSpc>
              <a:buFont typeface="Wingdings" panose="05000000000000000000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t-EE" sz="20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97000"/>
              </a:lnSpc>
              <a:buFont typeface="Wingdings" panose="05000000000000000000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In 1933, E. V. Huntington presented the following basis for Boolean algebra:</a:t>
            </a:r>
            <a:endParaRPr lang="et-EE" sz="20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97000"/>
              </a:lnSpc>
              <a:buFont typeface="Wingdings" panose="05000000000000000000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 x + y = y + x. </a:t>
            </a:r>
            <a:endParaRPr lang="et-EE" sz="20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97000"/>
              </a:lnSpc>
              <a:buFont typeface="Wingdings" panose="05000000000000000000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(x + y) + z = x + (y + z). </a:t>
            </a:r>
            <a:endParaRPr lang="et-EE" sz="20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97000"/>
              </a:lnSpc>
              <a:buFont typeface="Wingdings" panose="05000000000000000000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n(n(x) + y) + n(n(x) + n(y)) = x. </a:t>
            </a:r>
            <a:endParaRPr lang="et-EE" sz="20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97000"/>
              </a:lnSpc>
              <a:buFont typeface="Wingdings" panose="05000000000000000000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Shortly thereafter, Herbert Robbins conjectured that the Huntington equation can be replaced with a simpler : n(n(x + y) + n(x + n(y))) = x. Robbins and Huntington could not find a proof, and the problem was later studied by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Tarski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and his students</a:t>
            </a:r>
            <a:r>
              <a:rPr lang="et-EE" sz="2000" dirty="0" smtClean="0">
                <a:latin typeface="Calibri" pitchFamily="34" charset="0"/>
                <a:cs typeface="Calibri" pitchFamily="34" charset="0"/>
              </a:rPr>
              <a:t>.</a:t>
            </a:r>
            <a:endParaRPr lang="en-GB" sz="20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t-EE" sz="3200" dirty="0" smtClean="0"/>
          </a:p>
          <a:p>
            <a:pPr>
              <a:lnSpc>
                <a:spcPct val="9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t-EE" sz="3200" dirty="0" smtClean="0"/>
          </a:p>
          <a:p>
            <a:pPr>
              <a:lnSpc>
                <a:spcPct val="9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t-EE" sz="3200" dirty="0" smtClean="0"/>
          </a:p>
          <a:p>
            <a:pPr>
              <a:lnSpc>
                <a:spcPct val="9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t-EE" sz="3200" dirty="0" smtClean="0"/>
          </a:p>
          <a:p>
            <a:pPr>
              <a:lnSpc>
                <a:spcPct val="9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t-EE" sz="3200" dirty="0" smtClean="0"/>
              <a:t>	</a:t>
            </a:r>
          </a:p>
          <a:p>
            <a:pPr>
              <a:lnSpc>
                <a:spcPct val="9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t-EE" sz="3200" dirty="0" smtClean="0"/>
          </a:p>
          <a:p>
            <a:pPr>
              <a:lnSpc>
                <a:spcPct val="9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t-EE" sz="3200" dirty="0" smtClean="0"/>
              <a:t>	</a:t>
            </a:r>
          </a:p>
          <a:p>
            <a:pPr>
              <a:lnSpc>
                <a:spcPct val="9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t-EE" sz="3200" dirty="0" smtClean="0"/>
          </a:p>
          <a:p>
            <a:pPr>
              <a:lnSpc>
                <a:spcPct val="9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t-EE" sz="3200" dirty="0" smtClean="0"/>
              <a:t>	</a:t>
            </a:r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val="30972754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838200"/>
          </a:xfrm>
        </p:spPr>
        <p:txBody>
          <a:bodyPr/>
          <a:lstStyle/>
          <a:p>
            <a:pPr>
              <a:lnSpc>
                <a:spcPct val="9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t-EE" smtClean="0"/>
              <a:t> </a:t>
            </a: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990600"/>
            <a:ext cx="7848600" cy="5430838"/>
          </a:xfrm>
        </p:spPr>
        <p:txBody>
          <a:bodyPr/>
          <a:lstStyle/>
          <a:p>
            <a:pPr marL="0" indent="0">
              <a:lnSpc>
                <a:spcPct val="97000"/>
              </a:lnSpc>
              <a:buFont typeface="Wingdings" panose="05000000000000000000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The successful search took about 8 days on an RS/6000 processor and used about 30 megabytes of memory. </a:t>
            </a:r>
            <a:endParaRPr lang="et-EE" sz="20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97000"/>
              </a:lnSpc>
              <a:buFont typeface="Wingdings" panose="05000000000000000000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pt-BR" sz="1100" dirty="0" smtClean="0"/>
          </a:p>
          <a:p>
            <a:pPr marL="0" indent="0">
              <a:lnSpc>
                <a:spcPct val="97000"/>
              </a:lnSpc>
              <a:buFont typeface="Wingdings" panose="05000000000000000000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sz="1100" dirty="0" smtClean="0"/>
              <a:t>2 (wt=7) [] -(n(x + y) = n(x)).</a:t>
            </a:r>
          </a:p>
          <a:p>
            <a:pPr marL="0" indent="0">
              <a:lnSpc>
                <a:spcPct val="97000"/>
              </a:lnSpc>
              <a:buFont typeface="Wingdings" panose="05000000000000000000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sz="1100" dirty="0" smtClean="0"/>
              <a:t>3 (wt=13) [] n(n(n(x) + y) + n(x + y)) = y.</a:t>
            </a:r>
          </a:p>
          <a:p>
            <a:pPr marL="0" indent="0">
              <a:lnSpc>
                <a:spcPct val="97000"/>
              </a:lnSpc>
              <a:buFont typeface="Wingdings" panose="05000000000000000000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sz="1100" dirty="0" smtClean="0"/>
              <a:t>5 (wt=18) [para(3,3)] n(n(n(x + y) + n(x) + y) + y) = n(x + y).</a:t>
            </a:r>
          </a:p>
          <a:p>
            <a:pPr marL="0" indent="0">
              <a:lnSpc>
                <a:spcPct val="97000"/>
              </a:lnSpc>
              <a:buFont typeface="Wingdings" panose="05000000000000000000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sz="1100" dirty="0" smtClean="0"/>
              <a:t>6 (wt=19) [para(3,3)] n(n(n(n(x) + y) + x + y) + y) = n(n(x) + y).</a:t>
            </a:r>
          </a:p>
          <a:p>
            <a:pPr marL="0" indent="0">
              <a:lnSpc>
                <a:spcPct val="97000"/>
              </a:lnSpc>
              <a:buFont typeface="Wingdings" panose="05000000000000000000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sz="1100" dirty="0" smtClean="0"/>
              <a:t>24 (wt=21) [para(6,3)] n(n(n(n(x) + y) + x + y + y) + n(n(x) + y)) = y.</a:t>
            </a:r>
          </a:p>
          <a:p>
            <a:pPr marL="0" indent="0">
              <a:lnSpc>
                <a:spcPct val="97000"/>
              </a:lnSpc>
              <a:buFont typeface="Wingdings" panose="05000000000000000000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sz="1100" dirty="0" smtClean="0"/>
              <a:t>47 (wt=29) [para(24,3)] n(n(n(n(n(x) + y) + x + y + y) + n(n(x) + y) + z) + n(y + z)) = z.</a:t>
            </a:r>
          </a:p>
          <a:p>
            <a:pPr marL="0" indent="0">
              <a:lnSpc>
                <a:spcPct val="97000"/>
              </a:lnSpc>
              <a:buFont typeface="Wingdings" panose="05000000000000000000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sz="1100" dirty="0" smtClean="0"/>
              <a:t>48 (wt=27) [para(24,3)] n(n(n(n(x) + y) + n(n(x) + y) + x + y + y) + y) = n(n(x) + y).</a:t>
            </a:r>
          </a:p>
          <a:p>
            <a:pPr marL="0" indent="0">
              <a:lnSpc>
                <a:spcPct val="97000"/>
              </a:lnSpc>
              <a:buFont typeface="Wingdings" panose="05000000000000000000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sz="1100" dirty="0" smtClean="0"/>
              <a:t>146 (wt=29) [para(48,3)] n(n(n(n(x) + y) + n(n(x) + y) + x + y + y + y) + n(n(x) + y)) = y.</a:t>
            </a:r>
          </a:p>
          <a:p>
            <a:pPr marL="0" indent="0">
              <a:lnSpc>
                <a:spcPct val="97000"/>
              </a:lnSpc>
              <a:buFont typeface="Wingdings" panose="05000000000000000000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sz="1100" dirty="0" smtClean="0"/>
              <a:t>250 (wt=34) [para(47,3)] n(n(n(n(n(x) + y) + x + y + y) + n(n(x) + y) + n(y + z) + z) + z) = n(y + z).</a:t>
            </a:r>
          </a:p>
          <a:p>
            <a:pPr marL="0" indent="0">
              <a:lnSpc>
                <a:spcPct val="97000"/>
              </a:lnSpc>
              <a:buFont typeface="Wingdings" panose="05000000000000000000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sz="1100" dirty="0" smtClean="0"/>
              <a:t>996 (wt=42) [para(250,3)] n(n(n(n(n(n(x) + y) + x + y + y) + n(n(x) + y) + n(y + z) + z) + z + u) + n(n(y + z) + u)) = u.</a:t>
            </a:r>
          </a:p>
          <a:p>
            <a:pPr marL="0" indent="0">
              <a:lnSpc>
                <a:spcPct val="97000"/>
              </a:lnSpc>
              <a:buFont typeface="Wingdings" panose="05000000000000000000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sz="1100" dirty="0" smtClean="0"/>
              <a:t>16379 (wt=21) [para(5,996),demod([3])] n(n(n(n(x) + x) + x + x + x) + x) = n(n(x) + x).</a:t>
            </a:r>
          </a:p>
          <a:p>
            <a:pPr marL="0" indent="0">
              <a:lnSpc>
                <a:spcPct val="97000"/>
              </a:lnSpc>
              <a:buFont typeface="Wingdings" panose="05000000000000000000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sz="1100" dirty="0" smtClean="0"/>
              <a:t>16387 (wt=29) [para(16379,3)] n(n(n(n(n(x) + x) + x + x + x) + x + y) + n(n(n(x) + x) + y)) = y.</a:t>
            </a:r>
          </a:p>
          <a:p>
            <a:pPr marL="0" indent="0">
              <a:lnSpc>
                <a:spcPct val="97000"/>
              </a:lnSpc>
              <a:buFont typeface="Wingdings" panose="05000000000000000000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sz="1100" dirty="0" smtClean="0"/>
              <a:t>16388 (wt=23) [para(16379,3)] n(n(n(n(x) + x) + x + x + x + x) + n(n(x) + x)) = x.</a:t>
            </a:r>
          </a:p>
          <a:p>
            <a:pPr marL="0" indent="0">
              <a:lnSpc>
                <a:spcPct val="97000"/>
              </a:lnSpc>
              <a:buFont typeface="Wingdings" panose="05000000000000000000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sz="1100" dirty="0" smtClean="0"/>
              <a:t>16393 (wt=29) [para(16388,3)] n(n(n(n(x) + x) + n(n(x) + x) + x + x + x + x) + x) = n(n(x) + x).</a:t>
            </a:r>
          </a:p>
          <a:p>
            <a:pPr marL="0" indent="0">
              <a:lnSpc>
                <a:spcPct val="97000"/>
              </a:lnSpc>
              <a:buFont typeface="Wingdings" panose="05000000000000000000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sz="1100" dirty="0" smtClean="0"/>
              <a:t>16426 (wt=37) [para(16393,3)] n(n(n(n(n(x) + x) + n(n(x) + x) + x + x + x + x) + x + y) + n(n(n(x) + x) + y)) = y.</a:t>
            </a:r>
          </a:p>
          <a:p>
            <a:pPr marL="0" indent="0">
              <a:lnSpc>
                <a:spcPct val="97000"/>
              </a:lnSpc>
              <a:buFont typeface="Wingdings" panose="05000000000000000000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sz="1100" dirty="0" smtClean="0"/>
              <a:t>17547 (wt=60) [para(146,16387)] n(n(n(n(n(x) + x) + n(n(x) + x) + x + x + x + x) + n(n(n(x) + x) + x + x + x) + x) + x) = n(n(n(x) + x) + n(n(x) + x) + x + x + x + x).</a:t>
            </a:r>
          </a:p>
          <a:p>
            <a:pPr marL="0" indent="0">
              <a:lnSpc>
                <a:spcPct val="97000"/>
              </a:lnSpc>
              <a:buFont typeface="Wingdings" panose="05000000000000000000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sz="1100" dirty="0" smtClean="0"/>
              <a:t>17666 (wt=33) [para(24,16426),demod([17547])] n(n(n(x) + x) + n(n(x) + x) + x + x + x + x) = n(n(n(x) + x) + x + x + x).</a:t>
            </a:r>
          </a:p>
          <a:p>
            <a:pPr marL="0" indent="0">
              <a:lnSpc>
                <a:spcPct val="97000"/>
              </a:lnSpc>
              <a:buFont typeface="Wingdings" panose="05000000000000000000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pt-BR" sz="1100" dirty="0" smtClean="0"/>
          </a:p>
          <a:p>
            <a:pPr>
              <a:lnSpc>
                <a:spcPct val="9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t-EE" sz="3200" dirty="0" smtClean="0"/>
          </a:p>
          <a:p>
            <a:pPr>
              <a:lnSpc>
                <a:spcPct val="9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t-EE" sz="3200" dirty="0" smtClean="0"/>
          </a:p>
          <a:p>
            <a:pPr>
              <a:lnSpc>
                <a:spcPct val="9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t-EE" sz="3200" dirty="0" smtClean="0"/>
              <a:t>	</a:t>
            </a:r>
          </a:p>
          <a:p>
            <a:pPr>
              <a:lnSpc>
                <a:spcPct val="9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t-EE" sz="3200" dirty="0" smtClean="0"/>
          </a:p>
          <a:p>
            <a:pPr>
              <a:lnSpc>
                <a:spcPct val="9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t-EE" sz="3200" dirty="0" smtClean="0"/>
              <a:t>	</a:t>
            </a:r>
          </a:p>
          <a:p>
            <a:pPr>
              <a:lnSpc>
                <a:spcPct val="9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t-EE" sz="3200" dirty="0" smtClean="0"/>
          </a:p>
          <a:p>
            <a:pPr>
              <a:lnSpc>
                <a:spcPct val="9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t-EE" sz="3200" dirty="0" smtClean="0"/>
              <a:t>	</a:t>
            </a:r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val="34259965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t-EE" altLang="et-EE">
                <a:latin typeface="Calibri" panose="020F0502020204030204" pitchFamily="34" charset="0"/>
              </a:rPr>
              <a:t>Procedural &amp; declarative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>
                <a:solidFill>
                  <a:srgbClr val="C5000B"/>
                </a:solidFill>
                <a:latin typeface="Calibri" panose="020F0502020204030204" pitchFamily="34" charset="0"/>
              </a:rPr>
              <a:t>Declarative: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pub(X) =&gt; eatingplace(X)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solidFill>
                  <a:srgbClr val="C5000B"/>
                </a:solidFill>
                <a:latin typeface="Calibri" panose="020F0502020204030204" pitchFamily="34" charset="0"/>
              </a:rPr>
              <a:t>Procedural: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...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d=fetchobjdata(x)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if (datahasattr_val(d,“type“,“pub“)) {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  storenewdata(x,“prop“,“eatingplace“);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}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if ....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...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710554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t-EE" altLang="et-EE">
                <a:latin typeface="Calibri" panose="020F0502020204030204" pitchFamily="34" charset="0"/>
              </a:rPr>
              <a:t>Procedural &amp; declarative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>
                <a:solidFill>
                  <a:srgbClr val="C5000B"/>
                </a:solidFill>
                <a:latin typeface="Calibri" panose="020F0502020204030204" pitchFamily="34" charset="0"/>
              </a:rPr>
              <a:t>Procedural: database triggers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1200" dirty="0">
                <a:latin typeface="Calibri" panose="020F0502020204030204" pitchFamily="34" charset="0"/>
              </a:rPr>
              <a:t>CREATE OR REPLACE TRIGGER tasuta_ins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1200" dirty="0">
                <a:latin typeface="Calibri" panose="020F0502020204030204" pitchFamily="34" charset="0"/>
              </a:rPr>
              <a:t>BEFORE INSERT ON tasuta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1200" dirty="0">
                <a:latin typeface="Calibri" panose="020F0502020204030204" pitchFamily="34" charset="0"/>
              </a:rPr>
              <a:t>REFERENCING NEW AS NEW OLD AS OLD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1200" dirty="0">
                <a:latin typeface="Calibri" panose="020F0502020204030204" pitchFamily="34" charset="0"/>
              </a:rPr>
              <a:t>FOR EACH ROW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1200" dirty="0">
                <a:latin typeface="Calibri" panose="020F0502020204030204" pitchFamily="34" charset="0"/>
              </a:rPr>
              <a:t>BEGIN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1200" dirty="0">
                <a:latin typeface="Calibri" panose="020F0502020204030204" pitchFamily="34" charset="0"/>
              </a:rPr>
              <a:t>declare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1200" dirty="0">
                <a:latin typeface="Calibri" panose="020F0502020204030204" pitchFamily="34" charset="0"/>
              </a:rPr>
              <a:t>cursor oic is select kood from isik where kood=:new.ik;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1200" dirty="0">
                <a:latin typeface="Calibri" panose="020F0502020204030204" pitchFamily="34" charset="0"/>
              </a:rPr>
              <a:t>oi oic%ROWTYPE;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1200" dirty="0">
                <a:latin typeface="Calibri" panose="020F0502020204030204" pitchFamily="34" charset="0"/>
              </a:rPr>
              <a:t>cursor cat is select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1200" dirty="0">
                <a:latin typeface="Calibri" panose="020F0502020204030204" pitchFamily="34" charset="0"/>
              </a:rPr>
              <a:t>  category_id,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1200" dirty="0">
                <a:latin typeface="Calibri" panose="020F0502020204030204" pitchFamily="34" charset="0"/>
              </a:rPr>
              <a:t>  ...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1200" dirty="0">
                <a:latin typeface="Calibri" panose="020F0502020204030204" pitchFamily="34" charset="0"/>
              </a:rPr>
              <a:t>  if ca.tasuta='Y' then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1200" dirty="0">
                <a:latin typeface="Calibri" panose="020F0502020204030204" pitchFamily="34" charset="0"/>
              </a:rPr>
              <a:t>            open oic;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1200" dirty="0">
                <a:latin typeface="Calibri" panose="020F0502020204030204" pitchFamily="34" charset="0"/>
              </a:rPr>
              <a:t>            fetch oic into oi;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1200" dirty="0">
                <a:latin typeface="Calibri" panose="020F0502020204030204" pitchFamily="34" charset="0"/>
              </a:rPr>
              <a:t>            if oic%NOTFOUND then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1200" dirty="0">
                <a:latin typeface="Calibri" panose="020F0502020204030204" pitchFamily="34" charset="0"/>
              </a:rPr>
              <a:t>                insert into isik (kood) values (:new.ik);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1200" dirty="0">
                <a:latin typeface="Calibri" panose="020F0502020204030204" pitchFamily="34" charset="0"/>
              </a:rPr>
              <a:t>            end if;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1200" dirty="0">
                <a:latin typeface="Calibri" panose="020F0502020204030204" pitchFamily="34" charset="0"/>
              </a:rPr>
              <a:t>            close oic;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1200" dirty="0">
                <a:latin typeface="Calibri" panose="020F0502020204030204" pitchFamily="34" charset="0"/>
              </a:rPr>
              <a:t>            select ticket_sequence.nextval into t_id from dual;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1200" dirty="0">
                <a:latin typeface="Calibri" panose="020F0502020204030204" pitchFamily="34" charset="0"/>
              </a:rPr>
              <a:t>            insert into ticket(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1200" dirty="0">
                <a:latin typeface="Calibri" panose="020F0502020204030204" pitchFamily="34" charset="0"/>
              </a:rPr>
              <a:t>             ticket_id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1200" dirty="0">
                <a:latin typeface="Calibri" panose="020F0502020204030204" pitchFamily="34" charset="0"/>
              </a:rPr>
              <a:t>             ,ik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1400" dirty="0">
                <a:latin typeface="Calibri" panose="020F0502020204030204" pitchFamily="34" charset="0"/>
              </a:rPr>
              <a:t>           .....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14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14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356100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t-EE" altLang="et-EE">
                <a:latin typeface="Calibri" panose="020F0502020204030204" pitchFamily="34" charset="0"/>
              </a:rPr>
              <a:t>Declarative: rules + engine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Declarative rules like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solidFill>
                <a:srgbClr val="C5000B"/>
              </a:solidFill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pub(X) =&gt; eatingplace(X)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need a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solidFill>
                <a:srgbClr val="C5000B"/>
              </a:solidFill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SzPct val="45000"/>
              <a:buFont typeface="Wingdings" panose="05000000000000000000" pitchFamily="2" charset="2"/>
              <a:buChar char=""/>
            </a:pPr>
            <a:r>
              <a:rPr lang="et-EE" altLang="et-EE" sz="2200" dirty="0" smtClean="0">
                <a:latin typeface="Calibri" panose="020F0502020204030204" pitchFamily="34" charset="0"/>
              </a:rPr>
              <a:t> </a:t>
            </a:r>
            <a:r>
              <a:rPr lang="et-EE" altLang="et-EE" sz="2200" dirty="0">
                <a:solidFill>
                  <a:srgbClr val="C5000B"/>
                </a:solidFill>
                <a:latin typeface="Calibri" panose="020F0502020204030204" pitchFamily="34" charset="0"/>
              </a:rPr>
              <a:t>procedural reasoning engine</a:t>
            </a:r>
            <a:r>
              <a:rPr lang="et-EE" altLang="et-EE" sz="2200" dirty="0">
                <a:latin typeface="Calibri" panose="020F0502020204030204" pitchFamily="34" charset="0"/>
              </a:rPr>
              <a:t> to actually process data + rules and add new data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SzPct val="45000"/>
              <a:buFont typeface="Wingdings" panose="05000000000000000000" pitchFamily="2" charset="2"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SzPct val="45000"/>
              <a:buFont typeface="Wingdings" panose="05000000000000000000" pitchFamily="2" charset="2"/>
              <a:buChar char=""/>
            </a:pPr>
            <a:r>
              <a:rPr lang="et-EE" altLang="et-EE" sz="2200" dirty="0" smtClean="0">
                <a:latin typeface="Calibri" panose="020F0502020204030204" pitchFamily="34" charset="0"/>
              </a:rPr>
              <a:t>concrete </a:t>
            </a:r>
            <a:r>
              <a:rPr lang="et-EE" altLang="et-EE" sz="2200" dirty="0">
                <a:latin typeface="Calibri" panose="020F0502020204030204" pitchFamily="34" charset="0"/>
              </a:rPr>
              <a:t>syntax for data and rules which the engine understands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SzPct val="45000"/>
              <a:buFont typeface="Wingdings" panose="05000000000000000000" pitchFamily="2" charset="2"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SzPct val="45000"/>
              <a:buFont typeface="Wingdings" panose="05000000000000000000" pitchFamily="2" charset="2"/>
              <a:buChar char=""/>
            </a:pPr>
            <a:r>
              <a:rPr lang="et-EE" altLang="et-EE" sz="2200" dirty="0" smtClean="0">
                <a:latin typeface="Calibri" panose="020F0502020204030204" pitchFamily="34" charset="0"/>
              </a:rPr>
              <a:t>optional </a:t>
            </a:r>
            <a:r>
              <a:rPr lang="et-EE" altLang="et-EE" sz="2200" dirty="0">
                <a:solidFill>
                  <a:srgbClr val="C5000B"/>
                </a:solidFill>
                <a:latin typeface="Calibri" panose="020F0502020204030204" pitchFamily="34" charset="0"/>
              </a:rPr>
              <a:t>built-in procedural functions and predicates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SzPct val="45000"/>
              <a:buFont typeface="Wingdings" panose="05000000000000000000" pitchFamily="2" charset="2"/>
              <a:buNone/>
            </a:pPr>
            <a:r>
              <a:rPr lang="et-EE" altLang="et-EE" sz="2200" dirty="0" smtClean="0">
                <a:solidFill>
                  <a:srgbClr val="C5000B"/>
                </a:solidFill>
                <a:latin typeface="Calibri" panose="020F0502020204030204" pitchFamily="34" charset="0"/>
              </a:rPr>
              <a:t>      </a:t>
            </a:r>
            <a:r>
              <a:rPr lang="et-EE" altLang="et-EE" sz="2200" dirty="0" smtClean="0">
                <a:latin typeface="Calibri" panose="020F0502020204030204" pitchFamily="34" charset="0"/>
              </a:rPr>
              <a:t>for </a:t>
            </a:r>
            <a:r>
              <a:rPr lang="et-EE" altLang="et-EE" sz="2200" dirty="0">
                <a:latin typeface="Calibri" panose="020F0502020204030204" pitchFamily="34" charset="0"/>
              </a:rPr>
              <a:t>convenience and efficiency (arithmetics, string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SzPct val="45000"/>
              <a:buFont typeface="Wingdings" panose="05000000000000000000" pitchFamily="2" charset="2"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</a:t>
            </a:r>
            <a:r>
              <a:rPr lang="et-EE" altLang="et-EE" sz="2200" dirty="0" smtClean="0">
                <a:latin typeface="Calibri" panose="020F0502020204030204" pitchFamily="34" charset="0"/>
              </a:rPr>
              <a:t>   handling </a:t>
            </a:r>
            <a:r>
              <a:rPr lang="et-EE" altLang="et-EE" sz="2200" dirty="0">
                <a:latin typeface="Calibri" panose="020F0502020204030204" pitchFamily="34" charset="0"/>
              </a:rPr>
              <a:t>etc)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14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14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342269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t-EE" altLang="et-EE">
                <a:latin typeface="Calibri" panose="020F0502020204030204" pitchFamily="34" charset="0"/>
              </a:rPr>
              <a:t>Declarative vs proc handling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>
                <a:solidFill>
                  <a:srgbClr val="C5000B"/>
                </a:solidFill>
                <a:latin typeface="Calibri" panose="020F0502020204030204" pitchFamily="34" charset="0"/>
              </a:rPr>
              <a:t>Pros</a:t>
            </a:r>
            <a:r>
              <a:rPr lang="et-EE" altLang="et-EE" sz="2200" dirty="0">
                <a:latin typeface="Calibri" panose="020F0502020204030204" pitchFamily="34" charset="0"/>
              </a:rPr>
              <a:t> for proc handling: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solidFill>
                <a:srgbClr val="C5000B"/>
              </a:solidFill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SzPct val="45000"/>
              <a:buFont typeface="Wingdings" panose="05000000000000000000" pitchFamily="2" charset="2"/>
              <a:buChar char=""/>
            </a:pPr>
            <a:r>
              <a:rPr lang="et-EE" altLang="et-EE" sz="2200" dirty="0" smtClean="0">
                <a:latin typeface="Calibri" panose="020F0502020204030204" pitchFamily="34" charset="0"/>
              </a:rPr>
              <a:t>proc </a:t>
            </a:r>
            <a:r>
              <a:rPr lang="et-EE" altLang="et-EE" sz="2200" dirty="0">
                <a:latin typeface="Calibri" panose="020F0502020204030204" pitchFamily="34" charset="0"/>
              </a:rPr>
              <a:t>handling easy to code for specific cases: no need for special syntax, engine api, etc, easy to incorporate arbitrary libraries and program snippets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SzPct val="45000"/>
              <a:buFont typeface="Wingdings" panose="05000000000000000000" pitchFamily="2" charset="2"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solidFill>
                  <a:srgbClr val="C5000B"/>
                </a:solidFill>
                <a:latin typeface="Calibri" panose="020F0502020204030204" pitchFamily="34" charset="0"/>
              </a:rPr>
              <a:t>Cons</a:t>
            </a:r>
            <a:r>
              <a:rPr lang="et-EE" altLang="et-EE" sz="2200" dirty="0">
                <a:latin typeface="Calibri" panose="020F0502020204030204" pitchFamily="34" charset="0"/>
              </a:rPr>
              <a:t> for procedural handling: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SzPct val="45000"/>
              <a:buFont typeface="Wingdings" panose="05000000000000000000" pitchFamily="2" charset="2"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SzPct val="45000"/>
              <a:buFont typeface="Wingdings" panose="05000000000000000000" pitchFamily="2" charset="2"/>
              <a:buChar char=""/>
            </a:pPr>
            <a:r>
              <a:rPr lang="et-EE" altLang="et-EE" sz="2200" dirty="0">
                <a:latin typeface="Calibri" panose="020F0502020204030204" pitchFamily="34" charset="0"/>
              </a:rPr>
              <a:t>  recursive/iterative handling (derivation chains) hard to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SzPct val="45000"/>
              <a:buFont typeface="Wingdings" panose="05000000000000000000" pitchFamily="2" charset="2"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</a:t>
            </a:r>
            <a:r>
              <a:rPr lang="et-EE" altLang="et-EE" sz="2200" dirty="0" smtClean="0">
                <a:latin typeface="Calibri" panose="020F0502020204030204" pitchFamily="34" charset="0"/>
              </a:rPr>
              <a:t>     program </a:t>
            </a:r>
            <a:r>
              <a:rPr lang="et-EE" altLang="et-EE" sz="2200" dirty="0">
                <a:latin typeface="Calibri" panose="020F0502020204030204" pitchFamily="34" charset="0"/>
              </a:rPr>
              <a:t>for procedural cases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SzPct val="45000"/>
              <a:buFont typeface="Wingdings" panose="05000000000000000000" pitchFamily="2" charset="2"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SzPct val="45000"/>
              <a:buFont typeface="Wingdings" panose="05000000000000000000" pitchFamily="2" charset="2"/>
              <a:buChar char=""/>
            </a:pPr>
            <a:r>
              <a:rPr lang="et-EE" altLang="et-EE" sz="2200" dirty="0">
                <a:latin typeface="Calibri" panose="020F0502020204030204" pitchFamily="34" charset="0"/>
              </a:rPr>
              <a:t>  proc rules handling code hard to modify and maintain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SzPct val="45000"/>
              <a:buFont typeface="Wingdings" panose="05000000000000000000" pitchFamily="2" charset="2"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SzPct val="45000"/>
              <a:buFont typeface="Wingdings" panose="05000000000000000000" pitchFamily="2" charset="2"/>
              <a:buChar char=""/>
            </a:pPr>
            <a:r>
              <a:rPr lang="et-EE" altLang="et-EE" sz="2200" dirty="0">
                <a:latin typeface="Calibri" panose="020F0502020204030204" pitchFamily="34" charset="0"/>
              </a:rPr>
              <a:t>  achieving efficiency &amp; developing optimisations is very hard work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14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14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789253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t-EE" altLang="et-EE">
                <a:latin typeface="Calibri" panose="020F0502020204030204" pitchFamily="34" charset="0"/>
              </a:rPr>
              <a:t>Declarative vs proc handling</a:t>
            </a: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r>
              <a:rPr lang="et-EE" altLang="et-EE" sz="2200" dirty="0">
                <a:solidFill>
                  <a:srgbClr val="C5000B"/>
                </a:solidFill>
                <a:latin typeface="Calibri" panose="020F0502020204030204" pitchFamily="34" charset="0"/>
              </a:rPr>
              <a:t>Pros</a:t>
            </a:r>
            <a:r>
              <a:rPr lang="et-EE" altLang="et-EE" sz="2200" dirty="0">
                <a:latin typeface="Calibri" panose="020F0502020204030204" pitchFamily="34" charset="0"/>
              </a:rPr>
              <a:t> for decl handling: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solidFill>
                <a:srgbClr val="C5000B"/>
              </a:solidFill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SzPct val="45000"/>
              <a:buFont typeface="Wingdings" panose="05000000000000000000" pitchFamily="2" charset="2"/>
              <a:buChar char=""/>
            </a:pPr>
            <a:r>
              <a:rPr lang="et-EE" altLang="et-EE" sz="2200" dirty="0">
                <a:latin typeface="Calibri" panose="020F0502020204030204" pitchFamily="34" charset="0"/>
              </a:rPr>
              <a:t> recursive/iterative handling (derivation chains)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SzPct val="45000"/>
              <a:buFont typeface="Wingdings" panose="05000000000000000000" pitchFamily="2" charset="2"/>
              <a:buChar char=""/>
            </a:pPr>
            <a:r>
              <a:rPr lang="et-EE" altLang="et-EE" sz="2200" dirty="0">
                <a:latin typeface="Calibri" panose="020F0502020204030204" pitchFamily="34" charset="0"/>
              </a:rPr>
              <a:t> proc rules handling and maintenance: independcy helps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SzPct val="45000"/>
              <a:buFont typeface="Wingdings" panose="05000000000000000000" pitchFamily="2" charset="2"/>
              <a:buChar char=""/>
            </a:pPr>
            <a:r>
              <a:rPr lang="et-EE" altLang="et-EE" sz="2200" dirty="0">
                <a:latin typeface="Calibri" panose="020F0502020204030204" pitchFamily="34" charset="0"/>
              </a:rPr>
              <a:t> efficiency-targeted optimisations built into engine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SzPct val="45000"/>
              <a:buFont typeface="Wingdings" panose="05000000000000000000" pitchFamily="2" charset="2"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solidFill>
                  <a:srgbClr val="C5000B"/>
                </a:solidFill>
                <a:latin typeface="Calibri" panose="020F0502020204030204" pitchFamily="34" charset="0"/>
              </a:rPr>
              <a:t>Cons</a:t>
            </a:r>
            <a:r>
              <a:rPr lang="et-EE" altLang="et-EE" sz="2200" dirty="0">
                <a:latin typeface="Calibri" panose="020F0502020204030204" pitchFamily="34" charset="0"/>
              </a:rPr>
              <a:t> for decl handling: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SzPct val="45000"/>
              <a:buFont typeface="Wingdings" panose="05000000000000000000" pitchFamily="2" charset="2"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SzPct val="45000"/>
              <a:buFont typeface="Wingdings" panose="05000000000000000000" pitchFamily="2" charset="2"/>
              <a:buChar char=""/>
            </a:pPr>
            <a:r>
              <a:rPr lang="et-EE" altLang="et-EE" sz="2200" dirty="0">
                <a:latin typeface="Calibri" panose="020F0502020204030204" pitchFamily="34" charset="0"/>
              </a:rPr>
              <a:t>  understanding and using required syntax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SzPct val="45000"/>
              <a:buFont typeface="Wingdings" panose="05000000000000000000" pitchFamily="2" charset="2"/>
              <a:buChar char=""/>
            </a:pPr>
            <a:r>
              <a:rPr lang="et-EE" altLang="et-EE" sz="2200" dirty="0">
                <a:latin typeface="Calibri" panose="020F0502020204030204" pitchFamily="34" charset="0"/>
              </a:rPr>
              <a:t>  understanding and using engine api-s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SzPct val="45000"/>
              <a:buFont typeface="Wingdings" panose="05000000000000000000" pitchFamily="2" charset="2"/>
              <a:buChar char=""/>
            </a:pPr>
            <a:r>
              <a:rPr lang="et-EE" altLang="et-EE" sz="2200" dirty="0">
                <a:latin typeface="Calibri" panose="020F0502020204030204" pitchFamily="34" charset="0"/>
              </a:rPr>
              <a:t>  hard to add your own procedural functions/preds from other </a:t>
            </a:r>
            <a:r>
              <a:rPr lang="et-EE" altLang="et-EE" sz="2200" dirty="0" smtClean="0">
                <a:latin typeface="Calibri" panose="020F0502020204030204" pitchFamily="34" charset="0"/>
              </a:rPr>
              <a:t>        </a:t>
            </a:r>
          </a:p>
          <a:p>
            <a:pPr marL="0" indent="0" hangingPunct="1">
              <a:lnSpc>
                <a:spcPct val="80000"/>
              </a:lnSpc>
              <a:spcBef>
                <a:spcPts val="200"/>
              </a:spcBef>
              <a:buSzPct val="45000"/>
            </a:pPr>
            <a:r>
              <a:rPr lang="et-EE" altLang="et-EE" sz="2200" dirty="0" smtClean="0">
                <a:latin typeface="Calibri" panose="020F0502020204030204" pitchFamily="34" charset="0"/>
              </a:rPr>
              <a:t>       languages/toolkits</a:t>
            </a: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SzPct val="45000"/>
              <a:buFont typeface="Wingdings" panose="05000000000000000000" pitchFamily="2" charset="2"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SzPct val="45000"/>
              <a:buFont typeface="Wingdings" panose="05000000000000000000" pitchFamily="2" charset="2"/>
              <a:buNone/>
            </a:pPr>
            <a:r>
              <a:rPr lang="et-EE" altLang="et-EE" sz="2200" dirty="0">
                <a:solidFill>
                  <a:srgbClr val="C5000B"/>
                </a:solidFill>
                <a:latin typeface="Calibri" panose="020F0502020204030204" pitchFamily="34" charset="0"/>
              </a:rPr>
              <a:t>Summary: </a:t>
            </a:r>
            <a:r>
              <a:rPr lang="et-EE" altLang="et-EE" sz="2200" dirty="0">
                <a:latin typeface="Calibri" panose="020F0502020204030204" pitchFamily="34" charset="0"/>
              </a:rPr>
              <a:t>engines vs your own code like SQL engines vs  writing code for processing data files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14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14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et-EE" altLang="et-EE" sz="2200" dirty="0">
                <a:latin typeface="Calibri" panose="020F0502020204030204" pitchFamily="34" charset="0"/>
              </a:rPr>
              <a:t>  </a:t>
            </a:r>
          </a:p>
          <a:p>
            <a:pPr hangingPunct="1">
              <a:lnSpc>
                <a:spcPct val="80000"/>
              </a:lnSpc>
              <a:spcBef>
                <a:spcPts val="200"/>
              </a:spcBef>
              <a:buClrTx/>
              <a:buSzPct val="45000"/>
              <a:buFontTx/>
              <a:buNone/>
            </a:pPr>
            <a:endParaRPr lang="et-EE" altLang="et-EE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001930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t-EE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cs typeface="Droid Sans Fallback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t-EE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cs typeface="Droid Sans Fallback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</TotalTime>
  <Words>2782</Words>
  <Application>Microsoft Office PowerPoint</Application>
  <PresentationFormat>On-screen Show (4:3)</PresentationFormat>
  <Paragraphs>834</Paragraphs>
  <Slides>44</Slides>
  <Notes>42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0" baseType="lpstr">
      <vt:lpstr>Times New Roman</vt:lpstr>
      <vt:lpstr>Droid Sans Fallback</vt:lpstr>
      <vt:lpstr>Arial</vt:lpstr>
      <vt:lpstr>Symbol</vt:lpstr>
      <vt:lpstr>Office Theme</vt:lpstr>
      <vt:lpstr>Equation</vt:lpstr>
      <vt:lpstr>PowerPoint Presentation</vt:lpstr>
      <vt:lpstr>Lecture overview</vt:lpstr>
      <vt:lpstr>Why rules</vt:lpstr>
      <vt:lpstr>Rule examples</vt:lpstr>
      <vt:lpstr>Procedural &amp; declarative</vt:lpstr>
      <vt:lpstr>Procedural &amp; declarative</vt:lpstr>
      <vt:lpstr>Declarative: rules + engine</vt:lpstr>
      <vt:lpstr>Declarative vs proc handling</vt:lpstr>
      <vt:lpstr>Declarative vs proc handling</vt:lpstr>
      <vt:lpstr>Rules are code too</vt:lpstr>
      <vt:lpstr>How to use a rule?</vt:lpstr>
      <vt:lpstr>Applying 1st order logic</vt:lpstr>
      <vt:lpstr>Applying 1st order logic</vt:lpstr>
      <vt:lpstr>PowerPoint Presentation</vt:lpstr>
      <vt:lpstr>Convert to normal form</vt:lpstr>
      <vt:lpstr>Convert to normal form: example</vt:lpstr>
      <vt:lpstr>PowerPoint Presentation</vt:lpstr>
      <vt:lpstr>Resolution method</vt:lpstr>
      <vt:lpstr>PowerPoint Presentation</vt:lpstr>
      <vt:lpstr>PowerPoint Presentation</vt:lpstr>
      <vt:lpstr>PowerPoint Presentation</vt:lpstr>
      <vt:lpstr>PowerPoint Presentation</vt:lpstr>
      <vt:lpstr>Resolution rule  for predicate calculus</vt:lpstr>
      <vt:lpstr>Resolution rule  for predicate calculus</vt:lpstr>
      <vt:lpstr>Resolution rule  for predicate calculus</vt:lpstr>
      <vt:lpstr>Resolution rule for predicate calculus</vt:lpstr>
      <vt:lpstr>PowerPoint Presentation</vt:lpstr>
      <vt:lpstr>PowerPoint Presentation</vt:lpstr>
      <vt:lpstr>PowerPoint Presentation</vt:lpstr>
      <vt:lpstr>Factorization for predicate calculus</vt:lpstr>
      <vt:lpstr>Basic saturation procedure</vt:lpstr>
      <vt:lpstr>Derivation example</vt:lpstr>
      <vt:lpstr>ANL loop for saturation</vt:lpstr>
      <vt:lpstr>ANL loop for saturation</vt:lpstr>
      <vt:lpstr>Saturation may not terminate</vt:lpstr>
      <vt:lpstr>Query: contradiction search</vt:lpstr>
      <vt:lpstr>Answer mechanism</vt:lpstr>
      <vt:lpstr>Prolog</vt:lpstr>
      <vt:lpstr>PowerPoint Presentation</vt:lpstr>
      <vt:lpstr>PowerPoint Presentation</vt:lpstr>
      <vt:lpstr>PowerPoint Presentation</vt:lpstr>
      <vt:lpstr>PowerPoint Presentation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Resolutsioonimeetod lausearvutuses.</dc:title>
  <dc:subject/>
  <dc:creator>Tiina Zingel</dc:creator>
  <cp:keywords/>
  <dc:description/>
  <cp:lastModifiedBy>Tanel Tammet</cp:lastModifiedBy>
  <cp:revision>62</cp:revision>
  <cp:lastPrinted>1601-01-01T00:00:00Z</cp:lastPrinted>
  <dcterms:created xsi:type="dcterms:W3CDTF">2006-03-01T13:21:20Z</dcterms:created>
  <dcterms:modified xsi:type="dcterms:W3CDTF">2017-11-02T19:33:35Z</dcterms:modified>
</cp:coreProperties>
</file>