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DA2F-7115-45F9-A802-AFB0A7E9EB8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5C56-55EF-49E0-9D9C-3C8E5EF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9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DA2F-7115-45F9-A802-AFB0A7E9EB8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5C56-55EF-49E0-9D9C-3C8E5EF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DA2F-7115-45F9-A802-AFB0A7E9EB8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5C56-55EF-49E0-9D9C-3C8E5EF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5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DA2F-7115-45F9-A802-AFB0A7E9EB8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5C56-55EF-49E0-9D9C-3C8E5EF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5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DA2F-7115-45F9-A802-AFB0A7E9EB8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5C56-55EF-49E0-9D9C-3C8E5EF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7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DA2F-7115-45F9-A802-AFB0A7E9EB8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5C56-55EF-49E0-9D9C-3C8E5EF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3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DA2F-7115-45F9-A802-AFB0A7E9EB8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5C56-55EF-49E0-9D9C-3C8E5EF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9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DA2F-7115-45F9-A802-AFB0A7E9EB8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5C56-55EF-49E0-9D9C-3C8E5EF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7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DA2F-7115-45F9-A802-AFB0A7E9EB8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5C56-55EF-49E0-9D9C-3C8E5EF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0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DA2F-7115-45F9-A802-AFB0A7E9EB8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5C56-55EF-49E0-9D9C-3C8E5EF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DA2F-7115-45F9-A802-AFB0A7E9EB8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05C56-55EF-49E0-9D9C-3C8E5EF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8DA2F-7115-45F9-A802-AFB0A7E9EB8C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05C56-55EF-49E0-9D9C-3C8E5EF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8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3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725" y="1660723"/>
            <a:ext cx="2316681" cy="22496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200" y="922636"/>
            <a:ext cx="5334462" cy="53344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8666" y="1159933"/>
            <a:ext cx="21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Controller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92941" y="2294972"/>
            <a:ext cx="2102392" cy="49056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Up-Down Arrow 9"/>
          <p:cNvSpPr/>
          <p:nvPr/>
        </p:nvSpPr>
        <p:spPr>
          <a:xfrm>
            <a:off x="4866745" y="2963585"/>
            <a:ext cx="257175" cy="12763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Oval Callout 10"/>
          <p:cNvSpPr/>
          <p:nvPr/>
        </p:nvSpPr>
        <p:spPr>
          <a:xfrm>
            <a:off x="9018363" y="261624"/>
            <a:ext cx="1337964" cy="846667"/>
          </a:xfrm>
          <a:prstGeom prst="wedgeEllipseCallout">
            <a:avLst>
              <a:gd name="adj1" fmla="val -203713"/>
              <a:gd name="adj2" fmla="val 115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Floor Display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8685427" y="1871638"/>
            <a:ext cx="1337964" cy="846667"/>
          </a:xfrm>
          <a:prstGeom prst="wedgeEllipseCallout">
            <a:avLst>
              <a:gd name="adj1" fmla="val -103098"/>
              <a:gd name="adj2" fmla="val 19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Floor Panel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1829823" y="4041800"/>
            <a:ext cx="1738083" cy="846667"/>
          </a:xfrm>
          <a:prstGeom prst="wedgeEllipseCallout">
            <a:avLst>
              <a:gd name="adj1" fmla="val 131213"/>
              <a:gd name="adj2" fmla="val -78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UP/DOWN</a:t>
            </a:r>
            <a:endParaRPr lang="en-US" dirty="0"/>
          </a:p>
        </p:txBody>
      </p:sp>
      <p:sp>
        <p:nvSpPr>
          <p:cNvPr id="14" name="Oval Callout 13"/>
          <p:cNvSpPr/>
          <p:nvPr/>
        </p:nvSpPr>
        <p:spPr>
          <a:xfrm>
            <a:off x="9615156" y="5091667"/>
            <a:ext cx="1337964" cy="846667"/>
          </a:xfrm>
          <a:prstGeom prst="wedgeEllipseCallout">
            <a:avLst>
              <a:gd name="adj1" fmla="val -257501"/>
              <a:gd name="adj2" fmla="val -253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Car</a:t>
            </a:r>
          </a:p>
          <a:p>
            <a:pPr algn="ctr"/>
            <a:r>
              <a:rPr lang="et-EE" dirty="0" smtClean="0"/>
              <a:t>Panel</a:t>
            </a:r>
            <a:endParaRPr lang="en-US" dirty="0"/>
          </a:p>
        </p:txBody>
      </p:sp>
      <p:sp>
        <p:nvSpPr>
          <p:cNvPr id="15" name="Oval Callout 14"/>
          <p:cNvSpPr/>
          <p:nvPr/>
        </p:nvSpPr>
        <p:spPr>
          <a:xfrm>
            <a:off x="4158843" y="364066"/>
            <a:ext cx="1337964" cy="846667"/>
          </a:xfrm>
          <a:prstGeom prst="wedgeEllipseCallout">
            <a:avLst>
              <a:gd name="adj1" fmla="val 141797"/>
              <a:gd name="adj2" fmla="val 23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Car</a:t>
            </a:r>
          </a:p>
          <a:p>
            <a:pPr algn="ctr"/>
            <a:r>
              <a:rPr lang="et-EE" dirty="0" smtClean="0"/>
              <a:t>Display</a:t>
            </a:r>
            <a:endParaRPr lang="en-US" dirty="0"/>
          </a:p>
        </p:txBody>
      </p:sp>
      <p:sp>
        <p:nvSpPr>
          <p:cNvPr id="16" name="Oval Callout 15"/>
          <p:cNvSpPr/>
          <p:nvPr/>
        </p:nvSpPr>
        <p:spPr>
          <a:xfrm>
            <a:off x="6626252" y="-254537"/>
            <a:ext cx="1337964" cy="846667"/>
          </a:xfrm>
          <a:prstGeom prst="wedgeEllipseCallout">
            <a:avLst>
              <a:gd name="adj1" fmla="val -56903"/>
              <a:gd name="adj2" fmla="val 186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mtClean="0"/>
              <a:t>Floor Sensor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8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t-EE" sz="2000" dirty="0"/>
              <a:t>1</a:t>
            </a:r>
            <a:r>
              <a:rPr lang="et-EE" sz="2000" dirty="0" smtClean="0"/>
              <a:t>. Requirements collection and specification</a:t>
            </a:r>
          </a:p>
          <a:p>
            <a:pPr marL="0" indent="0">
              <a:buNone/>
            </a:pPr>
            <a:r>
              <a:rPr lang="et-EE" sz="2000" dirty="0" smtClean="0"/>
              <a:t>	1.1. Write the requirements in flat English</a:t>
            </a:r>
          </a:p>
          <a:p>
            <a:pPr marL="0" indent="0">
              <a:buNone/>
            </a:pPr>
            <a:r>
              <a:rPr lang="et-EE" sz="2000" dirty="0"/>
              <a:t>	</a:t>
            </a:r>
            <a:r>
              <a:rPr lang="et-EE" sz="2000" dirty="0" smtClean="0"/>
              <a:t>1.2. Group the requirements into categories like: functional, safety, comfort</a:t>
            </a:r>
          </a:p>
          <a:p>
            <a:pPr marL="0" indent="0">
              <a:buNone/>
            </a:pPr>
            <a:r>
              <a:rPr lang="et-EE" sz="2000" dirty="0" smtClean="0"/>
              <a:t>2. Architecture design:</a:t>
            </a:r>
          </a:p>
          <a:p>
            <a:pPr marL="0" indent="0">
              <a:buNone/>
            </a:pPr>
            <a:r>
              <a:rPr lang="et-EE" sz="2000" dirty="0"/>
              <a:t>	</a:t>
            </a:r>
            <a:r>
              <a:rPr lang="et-EE" sz="2000" dirty="0" smtClean="0"/>
              <a:t>2.1. Extract the components from requirements</a:t>
            </a:r>
          </a:p>
          <a:p>
            <a:pPr marL="0" indent="0">
              <a:buNone/>
            </a:pPr>
            <a:r>
              <a:rPr lang="et-EE" sz="2000" dirty="0"/>
              <a:t>	</a:t>
            </a:r>
            <a:r>
              <a:rPr lang="et-EE" sz="2000" dirty="0" smtClean="0"/>
              <a:t>2.2. Distinquish active and passive components. </a:t>
            </a:r>
          </a:p>
          <a:p>
            <a:pPr marL="0" indent="0">
              <a:buNone/>
            </a:pPr>
            <a:r>
              <a:rPr lang="et-EE" sz="2000" dirty="0"/>
              <a:t>	</a:t>
            </a:r>
            <a:r>
              <a:rPr lang="et-EE" sz="2000" dirty="0" smtClean="0"/>
              <a:t>	2.2.1 The active components have their own behavior</a:t>
            </a:r>
          </a:p>
          <a:p>
            <a:pPr marL="0" indent="0">
              <a:buNone/>
            </a:pPr>
            <a:r>
              <a:rPr lang="et-EE" sz="2000" dirty="0"/>
              <a:t>	</a:t>
            </a:r>
            <a:r>
              <a:rPr lang="et-EE" sz="2000" dirty="0" smtClean="0"/>
              <a:t>	2.2.2 Passive ones are represented as data structures (variables, arrays)</a:t>
            </a:r>
          </a:p>
          <a:p>
            <a:pPr marL="0" indent="0">
              <a:buNone/>
            </a:pPr>
            <a:r>
              <a:rPr lang="et-EE" sz="2000" dirty="0"/>
              <a:t>	</a:t>
            </a:r>
            <a:r>
              <a:rPr lang="et-EE" sz="2000" dirty="0" smtClean="0"/>
              <a:t>2.3. Define input and output data of components</a:t>
            </a:r>
          </a:p>
          <a:p>
            <a:pPr marL="0" indent="0">
              <a:buNone/>
            </a:pPr>
            <a:r>
              <a:rPr lang="et-EE" sz="2000" dirty="0"/>
              <a:t>	</a:t>
            </a:r>
            <a:r>
              <a:rPr lang="et-EE" sz="2000" dirty="0" smtClean="0"/>
              <a:t>2.4. Define links between </a:t>
            </a:r>
            <a:r>
              <a:rPr lang="et-EE" sz="2000" dirty="0"/>
              <a:t>inputs </a:t>
            </a:r>
            <a:r>
              <a:rPr lang="et-EE" sz="2000" dirty="0" smtClean="0"/>
              <a:t>and outputs of comonents</a:t>
            </a:r>
          </a:p>
          <a:p>
            <a:pPr marL="0" indent="0">
              <a:buNone/>
            </a:pPr>
            <a:r>
              <a:rPr lang="et-EE" sz="2000" dirty="0" smtClean="0"/>
              <a:t>3. Specify internal behavior of components (states, transitions, transition conditions and updates) </a:t>
            </a:r>
          </a:p>
          <a:p>
            <a:pPr marL="0" indent="0">
              <a:buNone/>
            </a:pPr>
            <a:r>
              <a:rPr lang="et-EE" sz="2000" dirty="0" smtClean="0"/>
              <a:t>4. Specify interface bahavior of components (synchronization and data links between components).</a:t>
            </a:r>
          </a:p>
          <a:p>
            <a:pPr marL="0" indent="0">
              <a:buNone/>
            </a:pPr>
            <a:r>
              <a:rPr lang="et-EE" sz="2000" dirty="0" smtClean="0"/>
              <a:t>5. Add timing specification to the behavior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2824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19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Jüri</dc:creator>
  <cp:lastModifiedBy>Jüri</cp:lastModifiedBy>
  <cp:revision>7</cp:revision>
  <dcterms:created xsi:type="dcterms:W3CDTF">2017-06-29T09:25:14Z</dcterms:created>
  <dcterms:modified xsi:type="dcterms:W3CDTF">2017-06-29T14:21:04Z</dcterms:modified>
</cp:coreProperties>
</file>