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6" r:id="rId3"/>
    <p:sldId id="269" r:id="rId4"/>
    <p:sldId id="270" r:id="rId5"/>
    <p:sldId id="257" r:id="rId6"/>
    <p:sldId id="263" r:id="rId7"/>
    <p:sldId id="264" r:id="rId8"/>
    <p:sldId id="265" r:id="rId9"/>
    <p:sldId id="262" r:id="rId10"/>
    <p:sldId id="310" r:id="rId11"/>
    <p:sldId id="311"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289" r:id="rId28"/>
    <p:sldId id="267" r:id="rId29"/>
    <p:sldId id="268" r:id="rId30"/>
    <p:sldId id="271" r:id="rId31"/>
    <p:sldId id="312" r:id="rId32"/>
    <p:sldId id="261" r:id="rId33"/>
    <p:sldId id="258"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snapToObjects="1">
      <p:cViewPr varScale="1">
        <p:scale>
          <a:sx n="76" d="100"/>
          <a:sy n="76" d="100"/>
        </p:scale>
        <p:origin x="1776" y="96"/>
      </p:cViewPr>
      <p:guideLst/>
    </p:cSldViewPr>
  </p:slideViewPr>
  <p:notesTextViewPr>
    <p:cViewPr>
      <p:scale>
        <a:sx n="1" d="1"/>
        <a:sy n="1" d="1"/>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6401" y="2130425"/>
            <a:ext cx="6227999"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676401" y="3886200"/>
            <a:ext cx="62279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1435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2E0DDCA-E121-4594-AFC3-6D54197344E9}" type="datetimeFigureOut">
              <a:rPr lang="en-US"/>
              <a:pPr>
                <a:defRPr/>
              </a:pPr>
              <a:t>8/31/2015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B49241A-D16F-4294-AF21-C4A65985D263}" type="slidenum">
              <a:rPr lang="en-US" altLang="et-EE"/>
              <a:pPr/>
              <a:t>‹#›</a:t>
            </a:fld>
            <a:endParaRPr lang="en-US" altLang="et-EE"/>
          </a:p>
        </p:txBody>
      </p:sp>
    </p:spTree>
    <p:extLst>
      <p:ext uri="{BB962C8B-B14F-4D97-AF65-F5344CB8AC3E}">
        <p14:creationId xmlns:p14="http://schemas.microsoft.com/office/powerpoint/2010/main" val="108521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BF6CA91-E54C-41E4-B4E7-7C0B0C132DB4}" type="datetimeFigureOut">
              <a:rPr lang="en-US"/>
              <a:pPr>
                <a:defRPr/>
              </a:pPr>
              <a:t>8/31/2015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067BB85-15A3-482B-8243-3E248560D50B}" type="slidenum">
              <a:rPr lang="en-US" altLang="et-EE"/>
              <a:pPr/>
              <a:t>‹#›</a:t>
            </a:fld>
            <a:endParaRPr lang="en-US" altLang="et-EE"/>
          </a:p>
        </p:txBody>
      </p:sp>
    </p:spTree>
    <p:extLst>
      <p:ext uri="{BB962C8B-B14F-4D97-AF65-F5344CB8AC3E}">
        <p14:creationId xmlns:p14="http://schemas.microsoft.com/office/powerpoint/2010/main" val="80279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DC00609-2DE3-404C-969E-BFF7DB7C4947}" type="datetimeFigureOut">
              <a:rPr lang="en-US"/>
              <a:pPr>
                <a:defRPr/>
              </a:pPr>
              <a:t>8/31/2015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F6D4D06-43FB-441B-8D3C-D893D7B57704}" type="slidenum">
              <a:rPr lang="en-US" altLang="et-EE"/>
              <a:pPr/>
              <a:t>‹#›</a:t>
            </a:fld>
            <a:endParaRPr lang="en-US" altLang="et-EE"/>
          </a:p>
        </p:txBody>
      </p:sp>
    </p:spTree>
    <p:extLst>
      <p:ext uri="{BB962C8B-B14F-4D97-AF65-F5344CB8AC3E}">
        <p14:creationId xmlns:p14="http://schemas.microsoft.com/office/powerpoint/2010/main" val="383154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A5FE107-4722-4FCE-8AC0-6FED281088B4}" type="datetimeFigureOut">
              <a:rPr lang="en-US"/>
              <a:pPr>
                <a:defRPr/>
              </a:pPr>
              <a:t>8/31/2015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2F6A956-7EE0-435D-B680-D38C82CB3C88}" type="slidenum">
              <a:rPr lang="en-US" altLang="et-EE"/>
              <a:pPr/>
              <a:t>‹#›</a:t>
            </a:fld>
            <a:endParaRPr lang="en-US" altLang="et-EE"/>
          </a:p>
        </p:txBody>
      </p:sp>
    </p:spTree>
    <p:extLst>
      <p:ext uri="{BB962C8B-B14F-4D97-AF65-F5344CB8AC3E}">
        <p14:creationId xmlns:p14="http://schemas.microsoft.com/office/powerpoint/2010/main" val="402612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49CBB83-5AF2-482B-9C6F-45B6FC2BEECC}" type="datetimeFigureOut">
              <a:rPr lang="en-US"/>
              <a:pPr>
                <a:defRPr/>
              </a:pPr>
              <a:t>8/31/2015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149C12E-7712-41E4-951D-1B0832BB887F}" type="slidenum">
              <a:rPr lang="en-US" altLang="et-EE"/>
              <a:pPr/>
              <a:t>‹#›</a:t>
            </a:fld>
            <a:endParaRPr lang="en-US" altLang="et-EE"/>
          </a:p>
        </p:txBody>
      </p:sp>
    </p:spTree>
    <p:extLst>
      <p:ext uri="{BB962C8B-B14F-4D97-AF65-F5344CB8AC3E}">
        <p14:creationId xmlns:p14="http://schemas.microsoft.com/office/powerpoint/2010/main" val="336016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B70DD9E-C472-46EB-8C9C-87779C7E83EA}" type="datetimeFigureOut">
              <a:rPr lang="en-US"/>
              <a:pPr>
                <a:defRPr/>
              </a:pPr>
              <a:t>8/31/2015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3427167-B431-4DCB-A4F7-7498C47AB0ED}" type="slidenum">
              <a:rPr lang="en-US" altLang="et-EE"/>
              <a:pPr/>
              <a:t>‹#›</a:t>
            </a:fld>
            <a:endParaRPr lang="en-US" altLang="et-EE"/>
          </a:p>
        </p:txBody>
      </p:sp>
    </p:spTree>
    <p:extLst>
      <p:ext uri="{BB962C8B-B14F-4D97-AF65-F5344CB8AC3E}">
        <p14:creationId xmlns:p14="http://schemas.microsoft.com/office/powerpoint/2010/main" val="273327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10494CF-3F0D-4CC8-A1B5-82DA12575794}" type="datetimeFigureOut">
              <a:rPr lang="en-US"/>
              <a:pPr>
                <a:defRPr/>
              </a:pPr>
              <a:t>8/31/2015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0774EF3-5521-4B64-8E92-1940585B2722}" type="slidenum">
              <a:rPr lang="en-US" altLang="et-EE"/>
              <a:pPr/>
              <a:t>‹#›</a:t>
            </a:fld>
            <a:endParaRPr lang="en-US" altLang="et-EE"/>
          </a:p>
        </p:txBody>
      </p:sp>
    </p:spTree>
    <p:extLst>
      <p:ext uri="{BB962C8B-B14F-4D97-AF65-F5344CB8AC3E}">
        <p14:creationId xmlns:p14="http://schemas.microsoft.com/office/powerpoint/2010/main" val="330057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0C3D825-0B3D-42E6-BBEE-77E0EAA2AC74}" type="datetimeFigureOut">
              <a:rPr lang="en-US"/>
              <a:pPr>
                <a:defRPr/>
              </a:pPr>
              <a:t>8/31/2015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8C37865-D198-4119-ACB8-0C6AF7D3EB56}" type="slidenum">
              <a:rPr lang="en-US" altLang="et-EE"/>
              <a:pPr/>
              <a:t>‹#›</a:t>
            </a:fld>
            <a:endParaRPr lang="en-US" altLang="et-EE"/>
          </a:p>
        </p:txBody>
      </p:sp>
    </p:spTree>
    <p:extLst>
      <p:ext uri="{BB962C8B-B14F-4D97-AF65-F5344CB8AC3E}">
        <p14:creationId xmlns:p14="http://schemas.microsoft.com/office/powerpoint/2010/main" val="52091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C8BEA36-0083-4320-8B9F-7279F4E9EA86}" type="datetimeFigureOut">
              <a:rPr lang="en-US"/>
              <a:pPr>
                <a:defRPr/>
              </a:pPr>
              <a:t>8/31/2015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294971D-3596-45CA-8DB7-9E6835D5D9FF}" type="slidenum">
              <a:rPr lang="en-US" altLang="et-EE"/>
              <a:pPr/>
              <a:t>‹#›</a:t>
            </a:fld>
            <a:endParaRPr lang="en-US" altLang="et-EE"/>
          </a:p>
        </p:txBody>
      </p:sp>
    </p:spTree>
    <p:extLst>
      <p:ext uri="{BB962C8B-B14F-4D97-AF65-F5344CB8AC3E}">
        <p14:creationId xmlns:p14="http://schemas.microsoft.com/office/powerpoint/2010/main" val="390376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0B86F9D-7039-482C-8F12-234C7903122C}" type="datetimeFigureOut">
              <a:rPr lang="en-US"/>
              <a:pPr>
                <a:defRPr/>
              </a:pPr>
              <a:t>8/31/2015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88DC8CD-E8F1-45CC-A3B5-D2B81E251DF9}" type="slidenum">
              <a:rPr lang="en-US" altLang="et-EE"/>
              <a:pPr/>
              <a:t>‹#›</a:t>
            </a:fld>
            <a:endParaRPr lang="en-US" altLang="et-EE"/>
          </a:p>
        </p:txBody>
      </p:sp>
    </p:spTree>
    <p:extLst>
      <p:ext uri="{BB962C8B-B14F-4D97-AF65-F5344CB8AC3E}">
        <p14:creationId xmlns:p14="http://schemas.microsoft.com/office/powerpoint/2010/main" val="273794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pt_sisupohi.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676400" y="457200"/>
            <a:ext cx="6227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smtClean="0"/>
              <a:t>Click to edit Master title style</a:t>
            </a:r>
          </a:p>
        </p:txBody>
      </p:sp>
      <p:sp>
        <p:nvSpPr>
          <p:cNvPr id="1028" name="Text Placeholder 2"/>
          <p:cNvSpPr>
            <a:spLocks noGrp="1"/>
          </p:cNvSpPr>
          <p:nvPr>
            <p:ph type="body" idx="1"/>
          </p:nvPr>
        </p:nvSpPr>
        <p:spPr bwMode="auto">
          <a:xfrm>
            <a:off x="1676400" y="1905000"/>
            <a:ext cx="62277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smtClean="0"/>
              <a:t>Click to edit Master text styles</a:t>
            </a:r>
          </a:p>
          <a:p>
            <a:pPr lvl="1"/>
            <a:r>
              <a:rPr lang="en-US" altLang="et-EE" smtClean="0"/>
              <a:t>Second level</a:t>
            </a:r>
          </a:p>
          <a:p>
            <a:pPr lvl="2"/>
            <a:r>
              <a:rPr lang="en-US" altLang="et-EE" smtClean="0"/>
              <a:t>Third level</a:t>
            </a:r>
          </a:p>
          <a:p>
            <a:pPr lvl="3"/>
            <a:r>
              <a:rPr lang="en-US" altLang="et-EE" smtClean="0"/>
              <a:t>Fourth level</a:t>
            </a:r>
          </a:p>
          <a:p>
            <a:pPr lvl="4"/>
            <a:r>
              <a:rPr lang="en-US" altLang="et-EE"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457200" rtl="0" eaLnBrk="1" fontAlgn="base" hangingPunct="1">
        <a:spcBef>
          <a:spcPct val="0"/>
        </a:spcBef>
        <a:spcAft>
          <a:spcPct val="0"/>
        </a:spcAft>
        <a:defRPr sz="3200" kern="1200">
          <a:solidFill>
            <a:schemeClr val="tx1"/>
          </a:solidFill>
          <a:latin typeface="Verdana"/>
          <a:ea typeface="Verdana" pitchFamily="34" charset="0"/>
          <a:cs typeface="Verdana"/>
        </a:defRPr>
      </a:lvl1pPr>
      <a:lvl2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chemeClr val="tx1"/>
          </a:solidFill>
          <a:latin typeface="Verdana" pitchFamily="34" charset="0"/>
          <a:ea typeface="Verdana" pitchFamily="34" charset="0"/>
          <a:cs typeface="Verdana" pitchFamily="34" charset="0"/>
        </a:defRPr>
      </a:lvl5pPr>
      <a:lvl6pPr marL="457200" algn="l" defTabSz="457200" rtl="0" eaLnBrk="1" fontAlgn="base" hangingPunct="1">
        <a:spcBef>
          <a:spcPct val="0"/>
        </a:spcBef>
        <a:spcAft>
          <a:spcPct val="0"/>
        </a:spcAft>
        <a:defRPr sz="3200">
          <a:solidFill>
            <a:schemeClr val="tx1"/>
          </a:solidFill>
          <a:latin typeface="Verdana" pitchFamily="34" charset="0"/>
        </a:defRPr>
      </a:lvl6pPr>
      <a:lvl7pPr marL="914400" algn="l" defTabSz="457200" rtl="0" eaLnBrk="1" fontAlgn="base" hangingPunct="1">
        <a:spcBef>
          <a:spcPct val="0"/>
        </a:spcBef>
        <a:spcAft>
          <a:spcPct val="0"/>
        </a:spcAft>
        <a:defRPr sz="3200">
          <a:solidFill>
            <a:schemeClr val="tx1"/>
          </a:solidFill>
          <a:latin typeface="Verdana" pitchFamily="34" charset="0"/>
        </a:defRPr>
      </a:lvl7pPr>
      <a:lvl8pPr marL="1371600" algn="l" defTabSz="457200" rtl="0" eaLnBrk="1" fontAlgn="base" hangingPunct="1">
        <a:spcBef>
          <a:spcPct val="0"/>
        </a:spcBef>
        <a:spcAft>
          <a:spcPct val="0"/>
        </a:spcAft>
        <a:defRPr sz="3200">
          <a:solidFill>
            <a:schemeClr val="tx1"/>
          </a:solidFill>
          <a:latin typeface="Verdana" pitchFamily="34" charset="0"/>
        </a:defRPr>
      </a:lvl8pPr>
      <a:lvl9pPr marL="1828800" algn="l" defTabSz="457200"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defTabSz="457200" rtl="0" eaLnBrk="1" fontAlgn="base" hangingPunct="1">
        <a:spcBef>
          <a:spcPct val="20000"/>
        </a:spcBef>
        <a:spcAft>
          <a:spcPct val="0"/>
        </a:spcAft>
        <a:defRPr sz="1400" kern="1200">
          <a:solidFill>
            <a:schemeClr val="tx1"/>
          </a:solidFill>
          <a:latin typeface="Verdana"/>
          <a:ea typeface="Verdana" pitchFamily="34" charset="0"/>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Overall%20plan.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Exercises/Exercise%201.xls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Andro@consultit.e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is.ttu.e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is.ttu.e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wikipedi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ppt_eng_logoga_sla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5" name="Content Placeholder 4"/>
          <p:cNvSpPr>
            <a:spLocks noGrp="1"/>
          </p:cNvSpPr>
          <p:nvPr>
            <p:ph idx="1"/>
          </p:nvPr>
        </p:nvSpPr>
        <p:spPr/>
        <p:txBody>
          <a:bodyPr/>
          <a:lstStyle/>
          <a:p>
            <a:endParaRPr lang="et-EE"/>
          </a:p>
        </p:txBody>
      </p:sp>
    </p:spTree>
    <p:extLst>
      <p:ext uri="{BB962C8B-B14F-4D97-AF65-F5344CB8AC3E}">
        <p14:creationId xmlns:p14="http://schemas.microsoft.com/office/powerpoint/2010/main" val="3874799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5" name="Content Placeholder 4"/>
          <p:cNvSpPr>
            <a:spLocks noGrp="1"/>
          </p:cNvSpPr>
          <p:nvPr>
            <p:ph idx="1"/>
          </p:nvPr>
        </p:nvSpPr>
        <p:spPr/>
        <p:txBody>
          <a:bodyPr/>
          <a:lstStyle/>
          <a:p>
            <a:endParaRPr lang="et-EE" dirty="0"/>
          </a:p>
        </p:txBody>
      </p:sp>
    </p:spTree>
    <p:extLst>
      <p:ext uri="{BB962C8B-B14F-4D97-AF65-F5344CB8AC3E}">
        <p14:creationId xmlns:p14="http://schemas.microsoft.com/office/powerpoint/2010/main" val="881654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5" name="Content Placeholder 4"/>
          <p:cNvSpPr>
            <a:spLocks noGrp="1"/>
          </p:cNvSpPr>
          <p:nvPr>
            <p:ph idx="1"/>
          </p:nvPr>
        </p:nvSpPr>
        <p:spPr/>
        <p:txBody>
          <a:bodyPr/>
          <a:lstStyle/>
          <a:p>
            <a:endParaRPr lang="et-EE"/>
          </a:p>
        </p:txBody>
      </p:sp>
    </p:spTree>
    <p:extLst>
      <p:ext uri="{BB962C8B-B14F-4D97-AF65-F5344CB8AC3E}">
        <p14:creationId xmlns:p14="http://schemas.microsoft.com/office/powerpoint/2010/main" val="658704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5" name="Content Placeholder 4"/>
          <p:cNvSpPr>
            <a:spLocks noGrp="1"/>
          </p:cNvSpPr>
          <p:nvPr>
            <p:ph idx="1"/>
          </p:nvPr>
        </p:nvSpPr>
        <p:spPr/>
        <p:txBody>
          <a:bodyPr/>
          <a:lstStyle/>
          <a:p>
            <a:endParaRPr lang="et-EE"/>
          </a:p>
        </p:txBody>
      </p:sp>
    </p:spTree>
    <p:extLst>
      <p:ext uri="{BB962C8B-B14F-4D97-AF65-F5344CB8AC3E}">
        <p14:creationId xmlns:p14="http://schemas.microsoft.com/office/powerpoint/2010/main" val="2818661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Tree>
    <p:extLst>
      <p:ext uri="{BB962C8B-B14F-4D97-AF65-F5344CB8AC3E}">
        <p14:creationId xmlns:p14="http://schemas.microsoft.com/office/powerpoint/2010/main" val="82498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Tree>
    <p:extLst>
      <p:ext uri="{BB962C8B-B14F-4D97-AF65-F5344CB8AC3E}">
        <p14:creationId xmlns:p14="http://schemas.microsoft.com/office/powerpoint/2010/main" val="407686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Tree>
    <p:extLst>
      <p:ext uri="{BB962C8B-B14F-4D97-AF65-F5344CB8AC3E}">
        <p14:creationId xmlns:p14="http://schemas.microsoft.com/office/powerpoint/2010/main" val="4235267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Tree>
    <p:extLst>
      <p:ext uri="{BB962C8B-B14F-4D97-AF65-F5344CB8AC3E}">
        <p14:creationId xmlns:p14="http://schemas.microsoft.com/office/powerpoint/2010/main" val="2880777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Tree>
    <p:extLst>
      <p:ext uri="{BB962C8B-B14F-4D97-AF65-F5344CB8AC3E}">
        <p14:creationId xmlns:p14="http://schemas.microsoft.com/office/powerpoint/2010/main" val="777690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Tree>
    <p:extLst>
      <p:ext uri="{BB962C8B-B14F-4D97-AF65-F5344CB8AC3E}">
        <p14:creationId xmlns:p14="http://schemas.microsoft.com/office/powerpoint/2010/main" val="425342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676400" y="2130425"/>
            <a:ext cx="6227763" cy="1470025"/>
          </a:xfrm>
        </p:spPr>
        <p:txBody>
          <a:bodyPr/>
          <a:lstStyle/>
          <a:p>
            <a:r>
              <a:rPr lang="et-EE" dirty="0" err="1"/>
              <a:t>Information</a:t>
            </a:r>
            <a:r>
              <a:rPr lang="et-EE" dirty="0"/>
              <a:t> and </a:t>
            </a:r>
            <a:r>
              <a:rPr lang="et-EE" dirty="0" err="1"/>
              <a:t>Cyber</a:t>
            </a:r>
            <a:r>
              <a:rPr lang="et-EE" dirty="0"/>
              <a:t> </a:t>
            </a:r>
            <a:r>
              <a:rPr lang="et-EE" dirty="0" err="1"/>
              <a:t>Security</a:t>
            </a:r>
            <a:r>
              <a:rPr lang="et-EE" dirty="0"/>
              <a:t> </a:t>
            </a:r>
            <a:r>
              <a:rPr lang="et-EE" dirty="0" err="1"/>
              <a:t>Assurance</a:t>
            </a:r>
            <a:r>
              <a:rPr lang="et-EE" dirty="0"/>
              <a:t> in </a:t>
            </a:r>
            <a:r>
              <a:rPr lang="et-EE" dirty="0" err="1"/>
              <a:t>Organisations</a:t>
            </a:r>
            <a:endParaRPr lang="et-EE" altLang="et-EE" dirty="0" smtClean="0">
              <a:latin typeface="Verdana" panose="020B0604030504040204" pitchFamily="34" charset="0"/>
            </a:endParaRPr>
          </a:p>
        </p:txBody>
      </p:sp>
      <p:sp>
        <p:nvSpPr>
          <p:cNvPr id="3" name="Subtitle 2"/>
          <p:cNvSpPr>
            <a:spLocks noGrp="1"/>
          </p:cNvSpPr>
          <p:nvPr>
            <p:ph type="subTitle" idx="1"/>
          </p:nvPr>
        </p:nvSpPr>
        <p:spPr>
          <a:xfrm>
            <a:off x="1676400" y="3886200"/>
            <a:ext cx="6227763" cy="1752600"/>
          </a:xfrm>
        </p:spPr>
        <p:txBody>
          <a:bodyPr rtlCol="0">
            <a:normAutofit/>
          </a:bodyPr>
          <a:lstStyle/>
          <a:p>
            <a:pPr fontAlgn="auto">
              <a:spcAft>
                <a:spcPts val="0"/>
              </a:spcAft>
              <a:defRPr/>
            </a:pPr>
            <a:endParaRPr lang="et-EE" dirty="0" smtClean="0">
              <a:solidFill>
                <a:schemeClr val="tx1"/>
              </a:solidFill>
            </a:endParaRPr>
          </a:p>
          <a:p>
            <a:pPr fontAlgn="auto">
              <a:spcAft>
                <a:spcPts val="0"/>
              </a:spcAft>
              <a:defRPr/>
            </a:pPr>
            <a:endParaRPr lang="et-EE" dirty="0">
              <a:solidFill>
                <a:schemeClr val="tx1"/>
              </a:solidFill>
            </a:endParaRPr>
          </a:p>
          <a:p>
            <a:pPr fontAlgn="auto">
              <a:spcAft>
                <a:spcPts val="0"/>
              </a:spcAft>
              <a:defRPr/>
            </a:pPr>
            <a:r>
              <a:rPr lang="et-EE" dirty="0" smtClean="0">
                <a:solidFill>
                  <a:schemeClr val="tx1"/>
                </a:solidFill>
              </a:rPr>
              <a:t>ITX8090</a:t>
            </a:r>
            <a:endParaRPr lang="et-EE" dirty="0" smtClean="0">
              <a:solidFill>
                <a:schemeClr val="tx1"/>
              </a:solidFill>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Tree>
    <p:extLst>
      <p:ext uri="{BB962C8B-B14F-4D97-AF65-F5344CB8AC3E}">
        <p14:creationId xmlns:p14="http://schemas.microsoft.com/office/powerpoint/2010/main" val="3670368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
        <p:nvSpPr>
          <p:cNvPr id="14" name="Oval 13"/>
          <p:cNvSpPr/>
          <p:nvPr/>
        </p:nvSpPr>
        <p:spPr>
          <a:xfrm>
            <a:off x="1966702" y="2717909"/>
            <a:ext cx="698311" cy="23109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ITIL, CMM, TCO, ROI</a:t>
            </a:r>
          </a:p>
        </p:txBody>
      </p:sp>
    </p:spTree>
    <p:extLst>
      <p:ext uri="{BB962C8B-B14F-4D97-AF65-F5344CB8AC3E}">
        <p14:creationId xmlns:p14="http://schemas.microsoft.com/office/powerpoint/2010/main" val="1974685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
        <p:nvSpPr>
          <p:cNvPr id="14" name="Oval 13"/>
          <p:cNvSpPr/>
          <p:nvPr/>
        </p:nvSpPr>
        <p:spPr>
          <a:xfrm>
            <a:off x="1966702" y="2717909"/>
            <a:ext cx="698311" cy="23109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ITIL, CMM, TCO, ROI</a:t>
            </a:r>
          </a:p>
        </p:txBody>
      </p:sp>
      <p:sp>
        <p:nvSpPr>
          <p:cNvPr id="15" name="Oval 14"/>
          <p:cNvSpPr/>
          <p:nvPr/>
        </p:nvSpPr>
        <p:spPr>
          <a:xfrm>
            <a:off x="2762233" y="2698979"/>
            <a:ext cx="608545" cy="23273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Monitoring</a:t>
            </a:r>
            <a:r>
              <a:rPr lang="et-EE" sz="1400" dirty="0" smtClean="0">
                <a:solidFill>
                  <a:schemeClr val="tx1"/>
                </a:solidFill>
              </a:rPr>
              <a:t>, KPI, KRI, SPOF</a:t>
            </a:r>
          </a:p>
        </p:txBody>
      </p:sp>
    </p:spTree>
    <p:extLst>
      <p:ext uri="{BB962C8B-B14F-4D97-AF65-F5344CB8AC3E}">
        <p14:creationId xmlns:p14="http://schemas.microsoft.com/office/powerpoint/2010/main" val="183236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
        <p:nvSpPr>
          <p:cNvPr id="14" name="Oval 13"/>
          <p:cNvSpPr/>
          <p:nvPr/>
        </p:nvSpPr>
        <p:spPr>
          <a:xfrm>
            <a:off x="1966702" y="2717909"/>
            <a:ext cx="698311" cy="23109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ITIL, CMM, TCO, ROI</a:t>
            </a:r>
          </a:p>
        </p:txBody>
      </p:sp>
      <p:sp>
        <p:nvSpPr>
          <p:cNvPr id="15" name="Oval 14"/>
          <p:cNvSpPr/>
          <p:nvPr/>
        </p:nvSpPr>
        <p:spPr>
          <a:xfrm>
            <a:off x="2762233" y="2698979"/>
            <a:ext cx="608545" cy="23273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Monitoring</a:t>
            </a:r>
            <a:r>
              <a:rPr lang="et-EE" sz="1400" dirty="0" smtClean="0">
                <a:solidFill>
                  <a:schemeClr val="tx1"/>
                </a:solidFill>
              </a:rPr>
              <a:t>, KPI, KRI, SPOF</a:t>
            </a:r>
          </a:p>
        </p:txBody>
      </p:sp>
      <p:sp>
        <p:nvSpPr>
          <p:cNvPr id="16" name="Oval 15"/>
          <p:cNvSpPr/>
          <p:nvPr/>
        </p:nvSpPr>
        <p:spPr>
          <a:xfrm>
            <a:off x="7377738" y="2694058"/>
            <a:ext cx="725883" cy="2318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t>
            </a:r>
            <a:r>
              <a:rPr lang="et-EE" sz="1400" dirty="0" err="1" smtClean="0">
                <a:solidFill>
                  <a:schemeClr val="tx1"/>
                </a:solidFill>
              </a:rPr>
              <a:t>scenarios</a:t>
            </a:r>
            <a:r>
              <a:rPr lang="et-EE" sz="1400" dirty="0" smtClean="0">
                <a:solidFill>
                  <a:schemeClr val="tx1"/>
                </a:solidFill>
              </a:rPr>
              <a:t>, </a:t>
            </a:r>
            <a:r>
              <a:rPr lang="et-EE" sz="1400" dirty="0" err="1" smtClean="0">
                <a:solidFill>
                  <a:schemeClr val="tx1"/>
                </a:solidFill>
              </a:rPr>
              <a:t>testing,forensics</a:t>
            </a:r>
            <a:r>
              <a:rPr lang="et-EE" sz="1400" dirty="0" smtClean="0">
                <a:solidFill>
                  <a:schemeClr val="tx1"/>
                </a:solidFill>
              </a:rPr>
              <a:t>, BCP</a:t>
            </a:r>
          </a:p>
        </p:txBody>
      </p:sp>
    </p:spTree>
    <p:extLst>
      <p:ext uri="{BB962C8B-B14F-4D97-AF65-F5344CB8AC3E}">
        <p14:creationId xmlns:p14="http://schemas.microsoft.com/office/powerpoint/2010/main" val="1030700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
        <p:nvSpPr>
          <p:cNvPr id="14" name="Oval 13"/>
          <p:cNvSpPr/>
          <p:nvPr/>
        </p:nvSpPr>
        <p:spPr>
          <a:xfrm>
            <a:off x="1966702" y="2717909"/>
            <a:ext cx="698311" cy="23109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ITIL, CMM, TCO, ROI</a:t>
            </a:r>
          </a:p>
        </p:txBody>
      </p:sp>
      <p:sp>
        <p:nvSpPr>
          <p:cNvPr id="15" name="Oval 14"/>
          <p:cNvSpPr/>
          <p:nvPr/>
        </p:nvSpPr>
        <p:spPr>
          <a:xfrm>
            <a:off x="2762233" y="2698979"/>
            <a:ext cx="608545" cy="23273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Monitoring</a:t>
            </a:r>
            <a:r>
              <a:rPr lang="et-EE" sz="1400" dirty="0" smtClean="0">
                <a:solidFill>
                  <a:schemeClr val="tx1"/>
                </a:solidFill>
              </a:rPr>
              <a:t>, KPI, KRI, SPOF</a:t>
            </a:r>
          </a:p>
        </p:txBody>
      </p:sp>
      <p:sp>
        <p:nvSpPr>
          <p:cNvPr id="16" name="Oval 15"/>
          <p:cNvSpPr/>
          <p:nvPr/>
        </p:nvSpPr>
        <p:spPr>
          <a:xfrm>
            <a:off x="7377738" y="2694058"/>
            <a:ext cx="725883" cy="2318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t>
            </a:r>
            <a:r>
              <a:rPr lang="et-EE" sz="1400" dirty="0" err="1" smtClean="0">
                <a:solidFill>
                  <a:schemeClr val="tx1"/>
                </a:solidFill>
              </a:rPr>
              <a:t>scenarios</a:t>
            </a:r>
            <a:r>
              <a:rPr lang="et-EE" sz="1400" dirty="0" smtClean="0">
                <a:solidFill>
                  <a:schemeClr val="tx1"/>
                </a:solidFill>
              </a:rPr>
              <a:t>, </a:t>
            </a:r>
            <a:r>
              <a:rPr lang="et-EE" sz="1400" dirty="0" err="1" smtClean="0">
                <a:solidFill>
                  <a:schemeClr val="tx1"/>
                </a:solidFill>
              </a:rPr>
              <a:t>testing,forensics</a:t>
            </a:r>
            <a:r>
              <a:rPr lang="et-EE" sz="1400" dirty="0" smtClean="0">
                <a:solidFill>
                  <a:schemeClr val="tx1"/>
                </a:solidFill>
              </a:rPr>
              <a:t>, BCP</a:t>
            </a:r>
          </a:p>
        </p:txBody>
      </p:sp>
      <p:sp>
        <p:nvSpPr>
          <p:cNvPr id="17" name="Oval 16"/>
          <p:cNvSpPr/>
          <p:nvPr/>
        </p:nvSpPr>
        <p:spPr>
          <a:xfrm>
            <a:off x="6565968" y="2717908"/>
            <a:ext cx="705356" cy="230348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Audit </a:t>
            </a:r>
            <a:r>
              <a:rPr lang="et-EE" sz="1400" dirty="0" err="1" smtClean="0">
                <a:solidFill>
                  <a:schemeClr val="tx1"/>
                </a:solidFill>
              </a:rPr>
              <a:t>reports</a:t>
            </a:r>
            <a:r>
              <a:rPr lang="et-EE" sz="1400" dirty="0" smtClean="0">
                <a:solidFill>
                  <a:schemeClr val="tx1"/>
                </a:solidFill>
              </a:rPr>
              <a:t>, </a:t>
            </a:r>
            <a:r>
              <a:rPr lang="et-EE" sz="1400" dirty="0" err="1" smtClean="0">
                <a:solidFill>
                  <a:schemeClr val="tx1"/>
                </a:solidFill>
              </a:rPr>
              <a:t>control</a:t>
            </a:r>
            <a:r>
              <a:rPr lang="et-EE" sz="1400" dirty="0" smtClean="0">
                <a:solidFill>
                  <a:schemeClr val="tx1"/>
                </a:solidFill>
              </a:rPr>
              <a:t> </a:t>
            </a:r>
            <a:r>
              <a:rPr lang="et-EE" sz="1400" dirty="0" err="1" smtClean="0">
                <a:solidFill>
                  <a:schemeClr val="tx1"/>
                </a:solidFill>
              </a:rPr>
              <a:t>checklists</a:t>
            </a:r>
            <a:r>
              <a:rPr lang="et-EE" sz="1400" dirty="0" smtClean="0">
                <a:solidFill>
                  <a:schemeClr val="tx1"/>
                </a:solidFill>
              </a:rPr>
              <a:t>, ROSI</a:t>
            </a:r>
          </a:p>
        </p:txBody>
      </p:sp>
    </p:spTree>
    <p:extLst>
      <p:ext uri="{BB962C8B-B14F-4D97-AF65-F5344CB8AC3E}">
        <p14:creationId xmlns:p14="http://schemas.microsoft.com/office/powerpoint/2010/main" val="2462077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
        <p:nvSpPr>
          <p:cNvPr id="14" name="Oval 13"/>
          <p:cNvSpPr/>
          <p:nvPr/>
        </p:nvSpPr>
        <p:spPr>
          <a:xfrm>
            <a:off x="1966702" y="2717909"/>
            <a:ext cx="698311" cy="23109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ITIL, CMM, TCO, ROI</a:t>
            </a:r>
          </a:p>
        </p:txBody>
      </p:sp>
      <p:sp>
        <p:nvSpPr>
          <p:cNvPr id="15" name="Oval 14"/>
          <p:cNvSpPr/>
          <p:nvPr/>
        </p:nvSpPr>
        <p:spPr>
          <a:xfrm>
            <a:off x="2762233" y="2698979"/>
            <a:ext cx="608545" cy="23273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Monitoring</a:t>
            </a:r>
            <a:r>
              <a:rPr lang="et-EE" sz="1400" dirty="0" smtClean="0">
                <a:solidFill>
                  <a:schemeClr val="tx1"/>
                </a:solidFill>
              </a:rPr>
              <a:t>, KPI, KRI, SPOF</a:t>
            </a:r>
          </a:p>
        </p:txBody>
      </p:sp>
      <p:sp>
        <p:nvSpPr>
          <p:cNvPr id="16" name="Oval 15"/>
          <p:cNvSpPr/>
          <p:nvPr/>
        </p:nvSpPr>
        <p:spPr>
          <a:xfrm>
            <a:off x="7377738" y="2694058"/>
            <a:ext cx="725883" cy="2318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t>
            </a:r>
            <a:r>
              <a:rPr lang="et-EE" sz="1400" dirty="0" err="1" smtClean="0">
                <a:solidFill>
                  <a:schemeClr val="tx1"/>
                </a:solidFill>
              </a:rPr>
              <a:t>scenarios</a:t>
            </a:r>
            <a:r>
              <a:rPr lang="et-EE" sz="1400" dirty="0" smtClean="0">
                <a:solidFill>
                  <a:schemeClr val="tx1"/>
                </a:solidFill>
              </a:rPr>
              <a:t>, </a:t>
            </a:r>
            <a:r>
              <a:rPr lang="et-EE" sz="1400" dirty="0" err="1" smtClean="0">
                <a:solidFill>
                  <a:schemeClr val="tx1"/>
                </a:solidFill>
              </a:rPr>
              <a:t>testing,forensics</a:t>
            </a:r>
            <a:r>
              <a:rPr lang="et-EE" sz="1400" dirty="0" smtClean="0">
                <a:solidFill>
                  <a:schemeClr val="tx1"/>
                </a:solidFill>
              </a:rPr>
              <a:t>, BCP</a:t>
            </a:r>
          </a:p>
        </p:txBody>
      </p:sp>
      <p:sp>
        <p:nvSpPr>
          <p:cNvPr id="17" name="Oval 16"/>
          <p:cNvSpPr/>
          <p:nvPr/>
        </p:nvSpPr>
        <p:spPr>
          <a:xfrm>
            <a:off x="6565968" y="2717908"/>
            <a:ext cx="705356" cy="230348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Audit </a:t>
            </a:r>
            <a:r>
              <a:rPr lang="et-EE" sz="1400" dirty="0" err="1" smtClean="0">
                <a:solidFill>
                  <a:schemeClr val="tx1"/>
                </a:solidFill>
              </a:rPr>
              <a:t>reports</a:t>
            </a:r>
            <a:r>
              <a:rPr lang="et-EE" sz="1400" dirty="0" smtClean="0">
                <a:solidFill>
                  <a:schemeClr val="tx1"/>
                </a:solidFill>
              </a:rPr>
              <a:t>, </a:t>
            </a:r>
            <a:r>
              <a:rPr lang="et-EE" sz="1400" dirty="0" err="1" smtClean="0">
                <a:solidFill>
                  <a:schemeClr val="tx1"/>
                </a:solidFill>
              </a:rPr>
              <a:t>control</a:t>
            </a:r>
            <a:r>
              <a:rPr lang="et-EE" sz="1400" dirty="0" smtClean="0">
                <a:solidFill>
                  <a:schemeClr val="tx1"/>
                </a:solidFill>
              </a:rPr>
              <a:t> </a:t>
            </a:r>
            <a:r>
              <a:rPr lang="et-EE" sz="1400" dirty="0" err="1" smtClean="0">
                <a:solidFill>
                  <a:schemeClr val="tx1"/>
                </a:solidFill>
              </a:rPr>
              <a:t>checklists</a:t>
            </a:r>
            <a:r>
              <a:rPr lang="et-EE" sz="1400" dirty="0" smtClean="0">
                <a:solidFill>
                  <a:schemeClr val="tx1"/>
                </a:solidFill>
              </a:rPr>
              <a:t>, ROSI</a:t>
            </a:r>
          </a:p>
        </p:txBody>
      </p:sp>
      <p:sp>
        <p:nvSpPr>
          <p:cNvPr id="18" name="Oval 17"/>
          <p:cNvSpPr/>
          <p:nvPr/>
        </p:nvSpPr>
        <p:spPr>
          <a:xfrm>
            <a:off x="5810816" y="2719768"/>
            <a:ext cx="690451" cy="231730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and </a:t>
            </a:r>
            <a:r>
              <a:rPr lang="et-EE" sz="1400" dirty="0" err="1" smtClean="0">
                <a:solidFill>
                  <a:schemeClr val="tx1"/>
                </a:solidFill>
              </a:rPr>
              <a:t>control</a:t>
            </a:r>
            <a:r>
              <a:rPr lang="et-EE" sz="1400" dirty="0" smtClean="0">
                <a:solidFill>
                  <a:schemeClr val="tx1"/>
                </a:solidFill>
              </a:rPr>
              <a:t> </a:t>
            </a:r>
            <a:r>
              <a:rPr lang="et-EE" sz="1400" dirty="0" err="1" smtClean="0">
                <a:solidFill>
                  <a:schemeClr val="tx1"/>
                </a:solidFill>
              </a:rPr>
              <a:t>analysis</a:t>
            </a:r>
            <a:r>
              <a:rPr lang="et-EE" sz="1400" dirty="0" smtClean="0">
                <a:solidFill>
                  <a:schemeClr val="tx1"/>
                </a:solidFill>
              </a:rPr>
              <a:t> (</a:t>
            </a:r>
            <a:r>
              <a:rPr lang="et-EE" sz="1400" dirty="0" err="1" smtClean="0">
                <a:solidFill>
                  <a:schemeClr val="tx1"/>
                </a:solidFill>
              </a:rPr>
              <a:t>bow</a:t>
            </a:r>
            <a:r>
              <a:rPr lang="et-EE" sz="1400" dirty="0" smtClean="0">
                <a:solidFill>
                  <a:schemeClr val="tx1"/>
                </a:solidFill>
              </a:rPr>
              <a:t> </a:t>
            </a:r>
            <a:r>
              <a:rPr lang="et-EE" sz="1400" dirty="0" err="1" smtClean="0">
                <a:solidFill>
                  <a:schemeClr val="tx1"/>
                </a:solidFill>
              </a:rPr>
              <a:t>tie</a:t>
            </a:r>
            <a:r>
              <a:rPr lang="et-EE" sz="1400" dirty="0" smtClean="0">
                <a:solidFill>
                  <a:schemeClr val="tx1"/>
                </a:solidFill>
              </a:rPr>
              <a:t>), ISMS </a:t>
            </a:r>
            <a:r>
              <a:rPr lang="et-EE" sz="1400" dirty="0" err="1" smtClean="0">
                <a:solidFill>
                  <a:schemeClr val="tx1"/>
                </a:solidFill>
              </a:rPr>
              <a:t>operation</a:t>
            </a:r>
            <a:endParaRPr lang="et-EE" sz="1400" dirty="0" smtClean="0">
              <a:solidFill>
                <a:schemeClr val="tx1"/>
              </a:solidFill>
            </a:endParaRPr>
          </a:p>
        </p:txBody>
      </p:sp>
    </p:spTree>
    <p:extLst>
      <p:ext uri="{BB962C8B-B14F-4D97-AF65-F5344CB8AC3E}">
        <p14:creationId xmlns:p14="http://schemas.microsoft.com/office/powerpoint/2010/main" val="2490000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
        <p:nvSpPr>
          <p:cNvPr id="14" name="Oval 13"/>
          <p:cNvSpPr/>
          <p:nvPr/>
        </p:nvSpPr>
        <p:spPr>
          <a:xfrm>
            <a:off x="1966702" y="2717909"/>
            <a:ext cx="698311" cy="23109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ITIL, CMM, TCO, ROI</a:t>
            </a:r>
          </a:p>
        </p:txBody>
      </p:sp>
      <p:sp>
        <p:nvSpPr>
          <p:cNvPr id="15" name="Oval 14"/>
          <p:cNvSpPr/>
          <p:nvPr/>
        </p:nvSpPr>
        <p:spPr>
          <a:xfrm>
            <a:off x="2762233" y="2698979"/>
            <a:ext cx="608545" cy="23273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Monitoring</a:t>
            </a:r>
            <a:r>
              <a:rPr lang="et-EE" sz="1400" dirty="0" smtClean="0">
                <a:solidFill>
                  <a:schemeClr val="tx1"/>
                </a:solidFill>
              </a:rPr>
              <a:t>, KPI, KRI, SPOF</a:t>
            </a:r>
          </a:p>
        </p:txBody>
      </p:sp>
      <p:sp>
        <p:nvSpPr>
          <p:cNvPr id="16" name="Oval 15"/>
          <p:cNvSpPr/>
          <p:nvPr/>
        </p:nvSpPr>
        <p:spPr>
          <a:xfrm>
            <a:off x="7377738" y="2694058"/>
            <a:ext cx="725883" cy="2318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t>
            </a:r>
            <a:r>
              <a:rPr lang="et-EE" sz="1400" dirty="0" err="1" smtClean="0">
                <a:solidFill>
                  <a:schemeClr val="tx1"/>
                </a:solidFill>
              </a:rPr>
              <a:t>scenarios</a:t>
            </a:r>
            <a:r>
              <a:rPr lang="et-EE" sz="1400" dirty="0" smtClean="0">
                <a:solidFill>
                  <a:schemeClr val="tx1"/>
                </a:solidFill>
              </a:rPr>
              <a:t>, </a:t>
            </a:r>
            <a:r>
              <a:rPr lang="et-EE" sz="1400" dirty="0" err="1" smtClean="0">
                <a:solidFill>
                  <a:schemeClr val="tx1"/>
                </a:solidFill>
              </a:rPr>
              <a:t>testing,forensics</a:t>
            </a:r>
            <a:r>
              <a:rPr lang="et-EE" sz="1400" dirty="0" smtClean="0">
                <a:solidFill>
                  <a:schemeClr val="tx1"/>
                </a:solidFill>
              </a:rPr>
              <a:t>, BCP</a:t>
            </a:r>
          </a:p>
        </p:txBody>
      </p:sp>
      <p:sp>
        <p:nvSpPr>
          <p:cNvPr id="17" name="Oval 16"/>
          <p:cNvSpPr/>
          <p:nvPr/>
        </p:nvSpPr>
        <p:spPr>
          <a:xfrm>
            <a:off x="6565968" y="2717908"/>
            <a:ext cx="705356" cy="230348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Audit </a:t>
            </a:r>
            <a:r>
              <a:rPr lang="et-EE" sz="1400" dirty="0" err="1" smtClean="0">
                <a:solidFill>
                  <a:schemeClr val="tx1"/>
                </a:solidFill>
              </a:rPr>
              <a:t>reports</a:t>
            </a:r>
            <a:r>
              <a:rPr lang="et-EE" sz="1400" dirty="0" smtClean="0">
                <a:solidFill>
                  <a:schemeClr val="tx1"/>
                </a:solidFill>
              </a:rPr>
              <a:t>, </a:t>
            </a:r>
            <a:r>
              <a:rPr lang="et-EE" sz="1400" dirty="0" err="1" smtClean="0">
                <a:solidFill>
                  <a:schemeClr val="tx1"/>
                </a:solidFill>
              </a:rPr>
              <a:t>control</a:t>
            </a:r>
            <a:r>
              <a:rPr lang="et-EE" sz="1400" dirty="0" smtClean="0">
                <a:solidFill>
                  <a:schemeClr val="tx1"/>
                </a:solidFill>
              </a:rPr>
              <a:t> </a:t>
            </a:r>
            <a:r>
              <a:rPr lang="et-EE" sz="1400" dirty="0" err="1" smtClean="0">
                <a:solidFill>
                  <a:schemeClr val="tx1"/>
                </a:solidFill>
              </a:rPr>
              <a:t>checklists</a:t>
            </a:r>
            <a:r>
              <a:rPr lang="et-EE" sz="1400" dirty="0" smtClean="0">
                <a:solidFill>
                  <a:schemeClr val="tx1"/>
                </a:solidFill>
              </a:rPr>
              <a:t>, ROSI</a:t>
            </a:r>
          </a:p>
        </p:txBody>
      </p:sp>
      <p:sp>
        <p:nvSpPr>
          <p:cNvPr id="18" name="Oval 17"/>
          <p:cNvSpPr/>
          <p:nvPr/>
        </p:nvSpPr>
        <p:spPr>
          <a:xfrm>
            <a:off x="5810816" y="2719768"/>
            <a:ext cx="690451" cy="231730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and </a:t>
            </a:r>
            <a:r>
              <a:rPr lang="et-EE" sz="1400" dirty="0" err="1" smtClean="0">
                <a:solidFill>
                  <a:schemeClr val="tx1"/>
                </a:solidFill>
              </a:rPr>
              <a:t>control</a:t>
            </a:r>
            <a:r>
              <a:rPr lang="et-EE" sz="1400" dirty="0" smtClean="0">
                <a:solidFill>
                  <a:schemeClr val="tx1"/>
                </a:solidFill>
              </a:rPr>
              <a:t> </a:t>
            </a:r>
            <a:r>
              <a:rPr lang="et-EE" sz="1400" dirty="0" err="1" smtClean="0">
                <a:solidFill>
                  <a:schemeClr val="tx1"/>
                </a:solidFill>
              </a:rPr>
              <a:t>analysis</a:t>
            </a:r>
            <a:r>
              <a:rPr lang="et-EE" sz="1400" dirty="0" smtClean="0">
                <a:solidFill>
                  <a:schemeClr val="tx1"/>
                </a:solidFill>
              </a:rPr>
              <a:t> (</a:t>
            </a:r>
            <a:r>
              <a:rPr lang="et-EE" sz="1400" dirty="0" err="1" smtClean="0">
                <a:solidFill>
                  <a:schemeClr val="tx1"/>
                </a:solidFill>
              </a:rPr>
              <a:t>bow</a:t>
            </a:r>
            <a:r>
              <a:rPr lang="et-EE" sz="1400" dirty="0" smtClean="0">
                <a:solidFill>
                  <a:schemeClr val="tx1"/>
                </a:solidFill>
              </a:rPr>
              <a:t> </a:t>
            </a:r>
            <a:r>
              <a:rPr lang="et-EE" sz="1400" dirty="0" err="1" smtClean="0">
                <a:solidFill>
                  <a:schemeClr val="tx1"/>
                </a:solidFill>
              </a:rPr>
              <a:t>tie</a:t>
            </a:r>
            <a:r>
              <a:rPr lang="et-EE" sz="1400" dirty="0" smtClean="0">
                <a:solidFill>
                  <a:schemeClr val="tx1"/>
                </a:solidFill>
              </a:rPr>
              <a:t>), ISMS </a:t>
            </a:r>
            <a:r>
              <a:rPr lang="et-EE" sz="1400" dirty="0" err="1" smtClean="0">
                <a:solidFill>
                  <a:schemeClr val="tx1"/>
                </a:solidFill>
              </a:rPr>
              <a:t>operation</a:t>
            </a:r>
            <a:endParaRPr lang="et-EE" sz="1400" dirty="0" smtClean="0">
              <a:solidFill>
                <a:schemeClr val="tx1"/>
              </a:solidFill>
            </a:endParaRPr>
          </a:p>
        </p:txBody>
      </p:sp>
      <p:sp>
        <p:nvSpPr>
          <p:cNvPr id="19" name="Oval 18"/>
          <p:cNvSpPr/>
          <p:nvPr/>
        </p:nvSpPr>
        <p:spPr>
          <a:xfrm rot="5400000">
            <a:off x="4137411" y="2182831"/>
            <a:ext cx="929359" cy="208823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Probability</a:t>
            </a:r>
            <a:r>
              <a:rPr lang="et-EE" sz="1400" dirty="0" smtClean="0">
                <a:solidFill>
                  <a:schemeClr val="tx1"/>
                </a:solidFill>
              </a:rPr>
              <a:t>, </a:t>
            </a:r>
            <a:r>
              <a:rPr lang="et-EE" sz="1400" dirty="0" err="1" smtClean="0">
                <a:solidFill>
                  <a:schemeClr val="tx1"/>
                </a:solidFill>
              </a:rPr>
              <a:t>impact</a:t>
            </a:r>
            <a:r>
              <a:rPr lang="et-EE" sz="1400" dirty="0" smtClean="0">
                <a:solidFill>
                  <a:schemeClr val="tx1"/>
                </a:solidFill>
              </a:rPr>
              <a:t>, risk </a:t>
            </a:r>
            <a:r>
              <a:rPr lang="et-EE" sz="1400" dirty="0" err="1" smtClean="0">
                <a:solidFill>
                  <a:schemeClr val="tx1"/>
                </a:solidFill>
              </a:rPr>
              <a:t>assessments</a:t>
            </a:r>
            <a:r>
              <a:rPr lang="et-EE" sz="1400" dirty="0" smtClean="0">
                <a:solidFill>
                  <a:schemeClr val="tx1"/>
                </a:solidFill>
              </a:rPr>
              <a:t>, risk </a:t>
            </a:r>
            <a:r>
              <a:rPr lang="et-EE" sz="1400" dirty="0" err="1" smtClean="0">
                <a:solidFill>
                  <a:schemeClr val="tx1"/>
                </a:solidFill>
              </a:rPr>
              <a:t>matrices</a:t>
            </a:r>
            <a:endParaRPr lang="et-EE" sz="1400" dirty="0" smtClean="0">
              <a:solidFill>
                <a:schemeClr val="tx1"/>
              </a:solidFill>
            </a:endParaRPr>
          </a:p>
        </p:txBody>
      </p:sp>
    </p:spTree>
    <p:extLst>
      <p:ext uri="{BB962C8B-B14F-4D97-AF65-F5344CB8AC3E}">
        <p14:creationId xmlns:p14="http://schemas.microsoft.com/office/powerpoint/2010/main" val="2111726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IT </a:t>
            </a:r>
            <a:r>
              <a:rPr lang="et-EE" dirty="0" smtClean="0"/>
              <a:t>risk and </a:t>
            </a:r>
            <a:r>
              <a:rPr lang="et-EE" dirty="0" err="1" smtClean="0"/>
              <a:t>control</a:t>
            </a:r>
            <a:r>
              <a:rPr lang="et-EE" dirty="0" smtClean="0"/>
              <a:t> </a:t>
            </a:r>
            <a:r>
              <a:rPr lang="et-EE" dirty="0" err="1" smtClean="0"/>
              <a:t>concept</a:t>
            </a:r>
            <a:endParaRPr lang="et-EE" dirty="0"/>
          </a:p>
        </p:txBody>
      </p:sp>
      <p:sp>
        <p:nvSpPr>
          <p:cNvPr id="4" name="Rectangle 3"/>
          <p:cNvSpPr/>
          <p:nvPr/>
        </p:nvSpPr>
        <p:spPr>
          <a:xfrm>
            <a:off x="1259632" y="1508061"/>
            <a:ext cx="7056784" cy="12023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smtClean="0">
                <a:solidFill>
                  <a:schemeClr val="tx1"/>
                </a:solidFill>
              </a:rPr>
              <a:t>Legal</a:t>
            </a:r>
            <a:r>
              <a:rPr lang="et-EE" dirty="0" smtClean="0">
                <a:solidFill>
                  <a:schemeClr val="tx1"/>
                </a:solidFill>
              </a:rPr>
              <a:t> </a:t>
            </a:r>
            <a:r>
              <a:rPr lang="et-EE" dirty="0" err="1" smtClean="0">
                <a:solidFill>
                  <a:schemeClr val="tx1"/>
                </a:solidFill>
              </a:rPr>
              <a:t>obligations</a:t>
            </a:r>
            <a:r>
              <a:rPr lang="et-EE" dirty="0" smtClean="0">
                <a:solidFill>
                  <a:schemeClr val="tx1"/>
                </a:solidFill>
              </a:rPr>
              <a:t> </a:t>
            </a:r>
            <a:r>
              <a:rPr lang="et-EE" dirty="0" err="1" smtClean="0">
                <a:solidFill>
                  <a:schemeClr val="tx1"/>
                </a:solidFill>
              </a:rPr>
              <a:t>for</a:t>
            </a:r>
            <a:r>
              <a:rPr lang="et-EE" dirty="0" smtClean="0">
                <a:solidFill>
                  <a:schemeClr val="tx1"/>
                </a:solidFill>
              </a:rPr>
              <a:t> IT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business</a:t>
            </a:r>
            <a:r>
              <a:rPr lang="et-EE" dirty="0" smtClean="0">
                <a:solidFill>
                  <a:schemeClr val="tx1"/>
                </a:solidFill>
              </a:rPr>
              <a:t> </a:t>
            </a:r>
            <a:r>
              <a:rPr lang="et-EE" dirty="0" err="1" smtClean="0">
                <a:solidFill>
                  <a:schemeClr val="tx1"/>
                </a:solidFill>
              </a:rPr>
              <a:t>continuity</a:t>
            </a:r>
            <a:r>
              <a:rPr lang="et-EE" dirty="0" smtClean="0">
                <a:solidFill>
                  <a:schemeClr val="tx1"/>
                </a:solidFill>
              </a:rPr>
              <a:t> (</a:t>
            </a:r>
            <a:r>
              <a:rPr lang="et-EE" dirty="0" err="1" smtClean="0">
                <a:solidFill>
                  <a:schemeClr val="tx1"/>
                </a:solidFill>
              </a:rPr>
              <a:t>for</a:t>
            </a:r>
            <a:r>
              <a:rPr lang="et-EE" dirty="0" smtClean="0">
                <a:solidFill>
                  <a:schemeClr val="tx1"/>
                </a:solidFill>
              </a:rPr>
              <a:t> </a:t>
            </a:r>
            <a:r>
              <a:rPr lang="et-EE" dirty="0" err="1" smtClean="0">
                <a:solidFill>
                  <a:schemeClr val="tx1"/>
                </a:solidFill>
              </a:rPr>
              <a:t>example</a:t>
            </a:r>
            <a:r>
              <a:rPr lang="et-EE" dirty="0" smtClean="0">
                <a:solidFill>
                  <a:schemeClr val="tx1"/>
                </a:solidFill>
              </a:rPr>
              <a:t> </a:t>
            </a:r>
            <a:r>
              <a:rPr lang="et-EE" dirty="0" err="1" smtClean="0">
                <a:solidFill>
                  <a:schemeClr val="tx1"/>
                </a:solidFill>
              </a:rPr>
              <a:t>data</a:t>
            </a:r>
            <a:r>
              <a:rPr lang="et-EE" dirty="0" smtClean="0">
                <a:solidFill>
                  <a:schemeClr val="tx1"/>
                </a:solidFill>
              </a:rPr>
              <a:t> </a:t>
            </a:r>
            <a:r>
              <a:rPr lang="et-EE" dirty="0" err="1" smtClean="0">
                <a:solidFill>
                  <a:schemeClr val="tx1"/>
                </a:solidFill>
              </a:rPr>
              <a:t>protection</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emergency</a:t>
            </a:r>
            <a:r>
              <a:rPr lang="et-EE" dirty="0" smtClean="0">
                <a:solidFill>
                  <a:schemeClr val="tx1"/>
                </a:solidFill>
              </a:rPr>
              <a:t> </a:t>
            </a:r>
            <a:r>
              <a:rPr lang="et-EE" dirty="0" err="1" smtClean="0">
                <a:solidFill>
                  <a:schemeClr val="tx1"/>
                </a:solidFill>
              </a:rPr>
              <a:t>act</a:t>
            </a:r>
            <a:r>
              <a:rPr lang="et-EE" dirty="0" smtClean="0">
                <a:solidFill>
                  <a:schemeClr val="tx1"/>
                </a:solidFill>
              </a:rPr>
              <a:t>, </a:t>
            </a:r>
            <a:r>
              <a:rPr lang="et-EE" dirty="0" err="1" smtClean="0">
                <a:solidFill>
                  <a:schemeClr val="tx1"/>
                </a:solidFill>
              </a:rPr>
              <a:t>etc</a:t>
            </a:r>
            <a:r>
              <a:rPr lang="et-EE" dirty="0" smtClean="0">
                <a:solidFill>
                  <a:schemeClr val="tx1"/>
                </a:solidFill>
              </a:rPr>
              <a:t> …) and </a:t>
            </a:r>
            <a:r>
              <a:rPr lang="et-EE" dirty="0" err="1" smtClean="0">
                <a:solidFill>
                  <a:schemeClr val="tx1"/>
                </a:solidFill>
              </a:rPr>
              <a:t>internal</a:t>
            </a:r>
            <a:r>
              <a:rPr lang="et-EE" dirty="0" smtClean="0">
                <a:solidFill>
                  <a:schemeClr val="tx1"/>
                </a:solidFill>
              </a:rPr>
              <a:t> </a:t>
            </a:r>
            <a:r>
              <a:rPr lang="et-EE" dirty="0" err="1" smtClean="0">
                <a:solidFill>
                  <a:schemeClr val="tx1"/>
                </a:solidFill>
              </a:rPr>
              <a:t>goals</a:t>
            </a:r>
            <a:r>
              <a:rPr lang="et-EE" dirty="0" smtClean="0">
                <a:solidFill>
                  <a:schemeClr val="tx1"/>
                </a:solidFill>
              </a:rPr>
              <a:t>. </a:t>
            </a:r>
            <a:endParaRPr lang="et-EE" dirty="0">
              <a:solidFill>
                <a:schemeClr val="tx1"/>
              </a:solidFill>
            </a:endParaRPr>
          </a:p>
        </p:txBody>
      </p:sp>
      <p:sp>
        <p:nvSpPr>
          <p:cNvPr id="6" name="Rectangle 5"/>
          <p:cNvSpPr/>
          <p:nvPr/>
        </p:nvSpPr>
        <p:spPr>
          <a:xfrm>
            <a:off x="1259632" y="2717908"/>
            <a:ext cx="72688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b="1" dirty="0" err="1" smtClean="0">
                <a:solidFill>
                  <a:schemeClr val="tx1"/>
                </a:solidFill>
              </a:rPr>
              <a:t>Business</a:t>
            </a:r>
            <a:r>
              <a:rPr lang="et-EE" sz="1400" b="1" dirty="0" smtClean="0">
                <a:solidFill>
                  <a:schemeClr val="tx1"/>
                </a:solidFill>
              </a:rPr>
              <a:t> profile</a:t>
            </a: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business</a:t>
            </a:r>
            <a:r>
              <a:rPr lang="et-EE" sz="1400" dirty="0" smtClean="0">
                <a:solidFill>
                  <a:schemeClr val="tx1"/>
                </a:solidFill>
              </a:rPr>
              <a:t> </a:t>
            </a:r>
            <a:r>
              <a:rPr lang="et-EE" sz="1400" dirty="0" err="1" smtClean="0">
                <a:solidFill>
                  <a:schemeClr val="tx1"/>
                </a:solidFill>
              </a:rPr>
              <a:t>processes</a:t>
            </a:r>
            <a:endParaRPr lang="et-EE" sz="1400" dirty="0" smtClean="0">
              <a:solidFill>
                <a:schemeClr val="tx1"/>
              </a:solidFill>
            </a:endParaRPr>
          </a:p>
          <a:p>
            <a:pPr marL="214313" indent="-214313" algn="ctr">
              <a:buFont typeface="Arial" panose="020B0604020202020204" pitchFamily="34" charset="0"/>
              <a:buChar char="•"/>
            </a:pPr>
            <a:r>
              <a:rPr lang="et-EE" sz="1400" dirty="0" err="1" smtClean="0">
                <a:solidFill>
                  <a:schemeClr val="tx1"/>
                </a:solidFill>
              </a:rPr>
              <a:t>Critical</a:t>
            </a:r>
            <a:r>
              <a:rPr lang="et-EE" sz="1400" dirty="0" smtClean="0">
                <a:solidFill>
                  <a:schemeClr val="tx1"/>
                </a:solidFill>
              </a:rPr>
              <a:t> </a:t>
            </a:r>
            <a:r>
              <a:rPr lang="et-EE" sz="1400" dirty="0" err="1" smtClean="0">
                <a:solidFill>
                  <a:schemeClr val="tx1"/>
                </a:solidFill>
              </a:rPr>
              <a:t>information</a:t>
            </a:r>
            <a:r>
              <a:rPr lang="et-EE" sz="1400" dirty="0" smtClean="0">
                <a:solidFill>
                  <a:schemeClr val="tx1"/>
                </a:solidFill>
              </a:rPr>
              <a:t> </a:t>
            </a:r>
            <a:r>
              <a:rPr lang="et-EE" sz="1400" dirty="0" err="1" smtClean="0">
                <a:solidFill>
                  <a:schemeClr val="tx1"/>
                </a:solidFill>
              </a:rPr>
              <a:t>assets</a:t>
            </a:r>
            <a:endParaRPr lang="et-EE" sz="1400" dirty="0">
              <a:solidFill>
                <a:schemeClr val="tx1"/>
              </a:solidFill>
            </a:endParaRPr>
          </a:p>
        </p:txBody>
      </p:sp>
      <p:sp>
        <p:nvSpPr>
          <p:cNvPr id="7" name="Content Placeholder 6"/>
          <p:cNvSpPr>
            <a:spLocks noGrp="1"/>
          </p:cNvSpPr>
          <p:nvPr>
            <p:ph idx="1"/>
          </p:nvPr>
        </p:nvSpPr>
        <p:spPr>
          <a:xfrm>
            <a:off x="1999756" y="2717908"/>
            <a:ext cx="69487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marL="0" indent="0" algn="ctr">
              <a:spcBef>
                <a:spcPts val="0"/>
              </a:spcBef>
            </a:pPr>
            <a:r>
              <a:rPr lang="et-EE" b="1" dirty="0">
                <a:solidFill>
                  <a:schemeClr val="tx1"/>
                </a:solidFill>
              </a:rPr>
              <a:t>IT profile</a:t>
            </a:r>
          </a:p>
          <a:p>
            <a:pPr algn="ctr">
              <a:spcBef>
                <a:spcPts val="0"/>
              </a:spcBef>
            </a:pPr>
            <a:r>
              <a:rPr lang="et-EE" dirty="0" err="1">
                <a:solidFill>
                  <a:schemeClr val="tx1"/>
                </a:solidFill>
              </a:rPr>
              <a:t>Critical</a:t>
            </a:r>
            <a:r>
              <a:rPr lang="et-EE" dirty="0">
                <a:solidFill>
                  <a:schemeClr val="tx1"/>
                </a:solidFill>
              </a:rPr>
              <a:t> </a:t>
            </a:r>
            <a:r>
              <a:rPr lang="et-EE" dirty="0" err="1">
                <a:solidFill>
                  <a:schemeClr val="tx1"/>
                </a:solidFill>
              </a:rPr>
              <a:t>information</a:t>
            </a:r>
            <a:r>
              <a:rPr lang="et-EE" dirty="0">
                <a:solidFill>
                  <a:schemeClr val="tx1"/>
                </a:solidFill>
              </a:rPr>
              <a:t> </a:t>
            </a:r>
            <a:r>
              <a:rPr lang="et-EE" dirty="0" err="1">
                <a:solidFill>
                  <a:schemeClr val="tx1"/>
                </a:solidFill>
              </a:rPr>
              <a:t>systems</a:t>
            </a:r>
            <a:endParaRPr lang="et-EE" dirty="0">
              <a:solidFill>
                <a:schemeClr val="tx1"/>
              </a:solidFill>
            </a:endParaRPr>
          </a:p>
          <a:p>
            <a:pPr algn="ctr">
              <a:spcBef>
                <a:spcPts val="0"/>
              </a:spcBef>
            </a:pPr>
            <a:r>
              <a:rPr lang="et-EE" dirty="0" err="1">
                <a:solidFill>
                  <a:schemeClr val="tx1"/>
                </a:solidFill>
              </a:rPr>
              <a:t>Critical</a:t>
            </a:r>
            <a:r>
              <a:rPr lang="et-EE" dirty="0">
                <a:solidFill>
                  <a:schemeClr val="tx1"/>
                </a:solidFill>
              </a:rPr>
              <a:t> IT </a:t>
            </a:r>
            <a:r>
              <a:rPr lang="et-EE" dirty="0" err="1">
                <a:solidFill>
                  <a:schemeClr val="tx1"/>
                </a:solidFill>
              </a:rPr>
              <a:t>assets</a:t>
            </a:r>
            <a:endParaRPr lang="et-EE" dirty="0">
              <a:solidFill>
                <a:schemeClr val="tx1"/>
              </a:solidFill>
            </a:endParaRPr>
          </a:p>
        </p:txBody>
      </p:sp>
      <p:sp>
        <p:nvSpPr>
          <p:cNvPr id="8" name="Content Placeholder 6"/>
          <p:cNvSpPr txBox="1">
            <a:spLocks/>
          </p:cNvSpPr>
          <p:nvPr/>
        </p:nvSpPr>
        <p:spPr>
          <a:xfrm>
            <a:off x="2707865" y="2705913"/>
            <a:ext cx="80155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governance</a:t>
            </a:r>
            <a:r>
              <a:rPr lang="et-EE" sz="1350" b="1" dirty="0">
                <a:solidFill>
                  <a:schemeClr val="tx1"/>
                </a:solidFill>
              </a:rPr>
              <a:t> profile</a:t>
            </a:r>
          </a:p>
          <a:p>
            <a:pPr algn="ctr">
              <a:spcBef>
                <a:spcPts val="0"/>
              </a:spcBef>
            </a:pPr>
            <a:r>
              <a:rPr lang="et-EE" sz="1350" dirty="0" err="1">
                <a:solidFill>
                  <a:schemeClr val="tx1"/>
                </a:solidFill>
              </a:rPr>
              <a:t>Policy</a:t>
            </a:r>
            <a:endParaRPr lang="et-EE" sz="1350" dirty="0">
              <a:solidFill>
                <a:schemeClr val="tx1"/>
              </a:solidFill>
            </a:endParaRPr>
          </a:p>
          <a:p>
            <a:pPr algn="ctr">
              <a:spcBef>
                <a:spcPts val="0"/>
              </a:spcBef>
            </a:pPr>
            <a:r>
              <a:rPr lang="et-EE" sz="1350" dirty="0" err="1">
                <a:solidFill>
                  <a:schemeClr val="tx1"/>
                </a:solidFill>
              </a:rPr>
              <a:t>Procedures</a:t>
            </a:r>
            <a:endParaRPr lang="et-EE" sz="1350" dirty="0">
              <a:solidFill>
                <a:schemeClr val="tx1"/>
              </a:solidFill>
            </a:endParaRPr>
          </a:p>
        </p:txBody>
      </p:sp>
      <p:sp>
        <p:nvSpPr>
          <p:cNvPr id="9" name="Content Placeholder 6"/>
          <p:cNvSpPr txBox="1">
            <a:spLocks/>
          </p:cNvSpPr>
          <p:nvPr/>
        </p:nvSpPr>
        <p:spPr>
          <a:xfrm>
            <a:off x="7461751" y="2710369"/>
            <a:ext cx="854665"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a:solidFill>
                  <a:schemeClr val="tx1"/>
                </a:solidFill>
              </a:rPr>
              <a:t>IT </a:t>
            </a:r>
            <a:r>
              <a:rPr lang="et-EE" sz="1350" b="1" dirty="0" err="1">
                <a:solidFill>
                  <a:schemeClr val="tx1"/>
                </a:solidFill>
              </a:rPr>
              <a:t>incidents</a:t>
            </a:r>
            <a:endParaRPr lang="et-EE" sz="1350" b="1" dirty="0">
              <a:solidFill>
                <a:schemeClr val="tx1"/>
              </a:solidFill>
            </a:endParaRPr>
          </a:p>
          <a:p>
            <a:pPr algn="ctr">
              <a:spcBef>
                <a:spcPts val="0"/>
              </a:spcBef>
            </a:pPr>
            <a:r>
              <a:rPr lang="et-EE" sz="1350" dirty="0" err="1">
                <a:solidFill>
                  <a:schemeClr val="tx1"/>
                </a:solidFill>
              </a:rPr>
              <a:t>Business</a:t>
            </a:r>
            <a:r>
              <a:rPr lang="et-EE" sz="1350" dirty="0">
                <a:solidFill>
                  <a:schemeClr val="tx1"/>
                </a:solidFill>
              </a:rPr>
              <a:t> </a:t>
            </a:r>
            <a:r>
              <a:rPr lang="et-EE" sz="1350" dirty="0" err="1">
                <a:solidFill>
                  <a:schemeClr val="tx1"/>
                </a:solidFill>
              </a:rPr>
              <a:t>impact</a:t>
            </a:r>
            <a:endParaRPr lang="et-EE" sz="1350" dirty="0">
              <a:solidFill>
                <a:schemeClr val="tx1"/>
              </a:solidFill>
            </a:endParaRPr>
          </a:p>
          <a:p>
            <a:pPr algn="ctr">
              <a:spcBef>
                <a:spcPts val="0"/>
              </a:spcBef>
            </a:pPr>
            <a:r>
              <a:rPr lang="et-EE" sz="1350" dirty="0" err="1">
                <a:solidFill>
                  <a:schemeClr val="tx1"/>
                </a:solidFill>
              </a:rPr>
              <a:t>Impact</a:t>
            </a:r>
            <a:r>
              <a:rPr lang="et-EE" sz="1350" dirty="0">
                <a:solidFill>
                  <a:schemeClr val="tx1"/>
                </a:solidFill>
              </a:rPr>
              <a:t> </a:t>
            </a:r>
            <a:r>
              <a:rPr lang="et-EE" sz="1350" dirty="0" err="1">
                <a:solidFill>
                  <a:schemeClr val="tx1"/>
                </a:solidFill>
              </a:rPr>
              <a:t>to</a:t>
            </a:r>
            <a:r>
              <a:rPr lang="et-EE" sz="1350" dirty="0">
                <a:solidFill>
                  <a:schemeClr val="tx1"/>
                </a:solidFill>
              </a:rPr>
              <a:t> </a:t>
            </a:r>
            <a:r>
              <a:rPr lang="et-EE" sz="1350" dirty="0" err="1">
                <a:solidFill>
                  <a:schemeClr val="tx1"/>
                </a:solidFill>
              </a:rPr>
              <a:t>security</a:t>
            </a:r>
            <a:endParaRPr lang="et-EE" sz="1350" dirty="0">
              <a:solidFill>
                <a:schemeClr val="tx1"/>
              </a:solidFill>
            </a:endParaRPr>
          </a:p>
        </p:txBody>
      </p:sp>
      <p:sp>
        <p:nvSpPr>
          <p:cNvPr id="10" name="Content Placeholder 6"/>
          <p:cNvSpPr txBox="1">
            <a:spLocks/>
          </p:cNvSpPr>
          <p:nvPr/>
        </p:nvSpPr>
        <p:spPr>
          <a:xfrm>
            <a:off x="6608839" y="2699919"/>
            <a:ext cx="843339"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Compliance</a:t>
            </a:r>
            <a:endParaRPr lang="et-EE" sz="1350" b="1" dirty="0">
              <a:solidFill>
                <a:schemeClr val="tx1"/>
              </a:solidFill>
            </a:endParaRPr>
          </a:p>
          <a:p>
            <a:pPr algn="ctr">
              <a:spcBef>
                <a:spcPts val="0"/>
              </a:spcBef>
            </a:pPr>
            <a:r>
              <a:rPr lang="et-EE" sz="1350" dirty="0" err="1">
                <a:solidFill>
                  <a:schemeClr val="tx1"/>
                </a:solidFill>
              </a:rPr>
              <a:t>Measure</a:t>
            </a:r>
            <a:r>
              <a:rPr lang="et-EE" sz="1350" dirty="0">
                <a:solidFill>
                  <a:schemeClr val="tx1"/>
                </a:solidFill>
              </a:rPr>
              <a:t> </a:t>
            </a:r>
            <a:r>
              <a:rPr lang="et-EE" sz="1350" dirty="0" err="1">
                <a:solidFill>
                  <a:schemeClr val="tx1"/>
                </a:solidFill>
              </a:rPr>
              <a:t>description</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lists</a:t>
            </a:r>
            <a:endParaRPr lang="et-EE" sz="1350" dirty="0">
              <a:solidFill>
                <a:schemeClr val="tx1"/>
              </a:solidFill>
            </a:endParaRPr>
          </a:p>
          <a:p>
            <a:pPr algn="ctr">
              <a:spcBef>
                <a:spcPts val="0"/>
              </a:spcBef>
            </a:pPr>
            <a:r>
              <a:rPr lang="et-EE" sz="1350" dirty="0" err="1">
                <a:solidFill>
                  <a:schemeClr val="tx1"/>
                </a:solidFill>
              </a:rPr>
              <a:t>Compliance</a:t>
            </a:r>
            <a:r>
              <a:rPr lang="et-EE" sz="1350" dirty="0">
                <a:solidFill>
                  <a:schemeClr val="tx1"/>
                </a:solidFill>
              </a:rPr>
              <a:t> </a:t>
            </a:r>
            <a:r>
              <a:rPr lang="et-EE" sz="1350" dirty="0" err="1">
                <a:solidFill>
                  <a:schemeClr val="tx1"/>
                </a:solidFill>
              </a:rPr>
              <a:t>status</a:t>
            </a:r>
            <a:endParaRPr lang="et-EE" sz="1350" dirty="0">
              <a:solidFill>
                <a:schemeClr val="tx1"/>
              </a:solidFill>
            </a:endParaRPr>
          </a:p>
        </p:txBody>
      </p:sp>
      <p:sp>
        <p:nvSpPr>
          <p:cNvPr id="11" name="Content Placeholder 6"/>
          <p:cNvSpPr txBox="1">
            <a:spLocks/>
          </p:cNvSpPr>
          <p:nvPr/>
        </p:nvSpPr>
        <p:spPr>
          <a:xfrm>
            <a:off x="5710908" y="2698979"/>
            <a:ext cx="877034" cy="232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spcBef>
                <a:spcPts val="0"/>
              </a:spcBef>
              <a:buNone/>
            </a:pPr>
            <a:r>
              <a:rPr lang="et-EE" sz="1350" b="1" dirty="0" err="1">
                <a:solidFill>
                  <a:schemeClr val="tx1"/>
                </a:solidFill>
              </a:rPr>
              <a:t>Information</a:t>
            </a:r>
            <a:r>
              <a:rPr lang="et-EE" sz="1350" b="1" dirty="0">
                <a:solidFill>
                  <a:schemeClr val="tx1"/>
                </a:solidFill>
              </a:rPr>
              <a:t> </a:t>
            </a:r>
            <a:r>
              <a:rPr lang="et-EE" sz="1350" b="1" dirty="0" err="1">
                <a:solidFill>
                  <a:schemeClr val="tx1"/>
                </a:solidFill>
              </a:rPr>
              <a:t>security</a:t>
            </a:r>
            <a:r>
              <a:rPr lang="et-EE" sz="1350" b="1" dirty="0">
                <a:solidFill>
                  <a:schemeClr val="tx1"/>
                </a:solidFill>
              </a:rPr>
              <a:t> </a:t>
            </a:r>
            <a:r>
              <a:rPr lang="et-EE" sz="1350" b="1" dirty="0" err="1" smtClean="0">
                <a:solidFill>
                  <a:schemeClr val="tx1"/>
                </a:solidFill>
              </a:rPr>
              <a:t>controls</a:t>
            </a:r>
            <a:endParaRPr lang="et-EE" sz="1350" b="1" dirty="0">
              <a:solidFill>
                <a:schemeClr val="tx1"/>
              </a:solidFill>
            </a:endParaRPr>
          </a:p>
          <a:p>
            <a:pPr algn="ctr">
              <a:spcBef>
                <a:spcPts val="0"/>
              </a:spcBef>
            </a:pPr>
            <a:r>
              <a:rPr lang="et-EE" sz="1350" dirty="0" err="1" smtClean="0">
                <a:solidFill>
                  <a:schemeClr val="tx1"/>
                </a:solidFill>
              </a:rPr>
              <a:t>Tables</a:t>
            </a:r>
            <a:endParaRPr lang="et-EE" sz="1350" dirty="0">
              <a:solidFill>
                <a:schemeClr val="tx1"/>
              </a:solidFill>
            </a:endParaRPr>
          </a:p>
          <a:p>
            <a:pPr algn="ctr">
              <a:spcBef>
                <a:spcPts val="0"/>
              </a:spcBef>
            </a:pPr>
            <a:r>
              <a:rPr lang="et-EE" sz="1350" dirty="0" err="1">
                <a:solidFill>
                  <a:schemeClr val="tx1"/>
                </a:solidFill>
              </a:rPr>
              <a:t>State</a:t>
            </a:r>
            <a:r>
              <a:rPr lang="et-EE" sz="1350" dirty="0">
                <a:solidFill>
                  <a:schemeClr val="tx1"/>
                </a:solidFill>
              </a:rPr>
              <a:t> of </a:t>
            </a:r>
            <a:r>
              <a:rPr lang="et-EE" sz="1350" dirty="0" err="1">
                <a:solidFill>
                  <a:schemeClr val="tx1"/>
                </a:solidFill>
              </a:rPr>
              <a:t>application</a:t>
            </a:r>
            <a:endParaRPr lang="et-EE" sz="1350" dirty="0">
              <a:solidFill>
                <a:schemeClr val="tx1"/>
              </a:solidFill>
            </a:endParaRPr>
          </a:p>
        </p:txBody>
      </p:sp>
      <p:sp>
        <p:nvSpPr>
          <p:cNvPr id="3" name="Rectangle 2"/>
          <p:cNvSpPr/>
          <p:nvPr/>
        </p:nvSpPr>
        <p:spPr>
          <a:xfrm>
            <a:off x="3524202" y="2701467"/>
            <a:ext cx="2172223" cy="23273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smtClean="0">
                <a:solidFill>
                  <a:schemeClr val="tx1"/>
                </a:solidFill>
              </a:rPr>
              <a:t>IT RISK PROFILE</a:t>
            </a:r>
          </a:p>
        </p:txBody>
      </p:sp>
      <p:sp>
        <p:nvSpPr>
          <p:cNvPr id="12" name="Rectangle 11"/>
          <p:cNvSpPr/>
          <p:nvPr/>
        </p:nvSpPr>
        <p:spPr>
          <a:xfrm>
            <a:off x="1259632" y="5037706"/>
            <a:ext cx="7056784" cy="11996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smtClean="0">
                <a:solidFill>
                  <a:schemeClr val="tx1"/>
                </a:solidFill>
              </a:rPr>
              <a:t>IT risk and </a:t>
            </a:r>
            <a:r>
              <a:rPr lang="et-EE" dirty="0" err="1" smtClean="0">
                <a:solidFill>
                  <a:schemeClr val="tx1"/>
                </a:solidFill>
              </a:rPr>
              <a:t>information</a:t>
            </a:r>
            <a:r>
              <a:rPr lang="et-EE" dirty="0" smtClean="0">
                <a:solidFill>
                  <a:schemeClr val="tx1"/>
                </a:solidFill>
              </a:rPr>
              <a:t> </a:t>
            </a:r>
            <a:r>
              <a:rPr lang="et-EE" dirty="0" err="1" smtClean="0">
                <a:solidFill>
                  <a:schemeClr val="tx1"/>
                </a:solidFill>
              </a:rPr>
              <a:t>security</a:t>
            </a:r>
            <a:r>
              <a:rPr lang="et-EE" dirty="0" smtClean="0">
                <a:solidFill>
                  <a:schemeClr val="tx1"/>
                </a:solidFill>
              </a:rPr>
              <a:t> </a:t>
            </a:r>
            <a:r>
              <a:rPr lang="et-EE" dirty="0" err="1" smtClean="0">
                <a:solidFill>
                  <a:schemeClr val="tx1"/>
                </a:solidFill>
              </a:rPr>
              <a:t>management</a:t>
            </a:r>
            <a:r>
              <a:rPr lang="et-EE" dirty="0" smtClean="0">
                <a:solidFill>
                  <a:schemeClr val="tx1"/>
                </a:solidFill>
              </a:rPr>
              <a:t> </a:t>
            </a:r>
            <a:r>
              <a:rPr lang="et-EE" dirty="0" err="1" smtClean="0">
                <a:solidFill>
                  <a:schemeClr val="tx1"/>
                </a:solidFill>
              </a:rPr>
              <a:t>actions</a:t>
            </a:r>
            <a:r>
              <a:rPr lang="et-EE" dirty="0" smtClean="0">
                <a:solidFill>
                  <a:schemeClr val="tx1"/>
                </a:solidFill>
              </a:rPr>
              <a:t> (</a:t>
            </a:r>
            <a:r>
              <a:rPr lang="et-EE" dirty="0" err="1" smtClean="0">
                <a:solidFill>
                  <a:schemeClr val="tx1"/>
                </a:solidFill>
              </a:rPr>
              <a:t>analysis</a:t>
            </a:r>
            <a:r>
              <a:rPr lang="et-EE" dirty="0" smtClean="0">
                <a:solidFill>
                  <a:schemeClr val="tx1"/>
                </a:solidFill>
              </a:rPr>
              <a:t>, </a:t>
            </a:r>
            <a:r>
              <a:rPr lang="et-EE" dirty="0" err="1" smtClean="0">
                <a:solidFill>
                  <a:schemeClr val="tx1"/>
                </a:solidFill>
              </a:rPr>
              <a:t>assessments</a:t>
            </a:r>
            <a:r>
              <a:rPr lang="et-EE" dirty="0" smtClean="0">
                <a:solidFill>
                  <a:schemeClr val="tx1"/>
                </a:solidFill>
              </a:rPr>
              <a:t>, </a:t>
            </a:r>
            <a:r>
              <a:rPr lang="et-EE" dirty="0" err="1" smtClean="0">
                <a:solidFill>
                  <a:schemeClr val="tx1"/>
                </a:solidFill>
              </a:rPr>
              <a:t>overviews</a:t>
            </a:r>
            <a:r>
              <a:rPr lang="et-EE" dirty="0" smtClean="0">
                <a:solidFill>
                  <a:schemeClr val="tx1"/>
                </a:solidFill>
              </a:rPr>
              <a:t>; </a:t>
            </a:r>
            <a:r>
              <a:rPr lang="et-EE" dirty="0" err="1" smtClean="0">
                <a:solidFill>
                  <a:schemeClr val="tx1"/>
                </a:solidFill>
              </a:rPr>
              <a:t>changes</a:t>
            </a:r>
            <a:r>
              <a:rPr lang="et-EE" dirty="0" smtClean="0">
                <a:solidFill>
                  <a:schemeClr val="tx1"/>
                </a:solidFill>
              </a:rPr>
              <a:t> in </a:t>
            </a:r>
            <a:r>
              <a:rPr lang="et-EE" dirty="0" err="1" smtClean="0">
                <a:solidFill>
                  <a:schemeClr val="tx1"/>
                </a:solidFill>
              </a:rPr>
              <a:t>profiles</a:t>
            </a:r>
            <a:r>
              <a:rPr lang="et-EE" dirty="0" smtClean="0">
                <a:solidFill>
                  <a:schemeClr val="tx1"/>
                </a:solidFill>
              </a:rPr>
              <a:t> and </a:t>
            </a:r>
            <a:r>
              <a:rPr lang="et-EE" dirty="0" err="1" smtClean="0">
                <a:solidFill>
                  <a:schemeClr val="tx1"/>
                </a:solidFill>
              </a:rPr>
              <a:t>impact</a:t>
            </a:r>
            <a:r>
              <a:rPr lang="et-EE" dirty="0" smtClean="0">
                <a:solidFill>
                  <a:schemeClr val="tx1"/>
                </a:solidFill>
              </a:rPr>
              <a:t> </a:t>
            </a:r>
            <a:r>
              <a:rPr lang="et-EE" dirty="0" err="1" smtClean="0">
                <a:solidFill>
                  <a:schemeClr val="tx1"/>
                </a:solidFill>
              </a:rPr>
              <a:t>to</a:t>
            </a:r>
            <a:r>
              <a:rPr lang="et-EE" dirty="0" smtClean="0">
                <a:solidFill>
                  <a:schemeClr val="tx1"/>
                </a:solidFill>
              </a:rPr>
              <a:t> </a:t>
            </a:r>
            <a:r>
              <a:rPr lang="et-EE" dirty="0" err="1" smtClean="0">
                <a:solidFill>
                  <a:schemeClr val="tx1"/>
                </a:solidFill>
              </a:rPr>
              <a:t>risks</a:t>
            </a:r>
            <a:r>
              <a:rPr lang="et-EE" dirty="0" smtClean="0">
                <a:solidFill>
                  <a:schemeClr val="tx1"/>
                </a:solidFill>
              </a:rPr>
              <a:t>, </a:t>
            </a:r>
            <a:r>
              <a:rPr lang="et-EE" dirty="0" err="1" smtClean="0">
                <a:solidFill>
                  <a:schemeClr val="tx1"/>
                </a:solidFill>
              </a:rPr>
              <a:t>improvements</a:t>
            </a:r>
            <a:r>
              <a:rPr lang="et-EE" dirty="0" smtClean="0">
                <a:solidFill>
                  <a:schemeClr val="tx1"/>
                </a:solidFill>
              </a:rPr>
              <a:t> in </a:t>
            </a:r>
            <a:r>
              <a:rPr lang="et-EE" dirty="0" err="1" smtClean="0">
                <a:solidFill>
                  <a:schemeClr val="tx1"/>
                </a:solidFill>
              </a:rPr>
              <a:t>controls</a:t>
            </a:r>
            <a:r>
              <a:rPr lang="et-EE" dirty="0" smtClean="0">
                <a:solidFill>
                  <a:schemeClr val="tx1"/>
                </a:solidFill>
              </a:rPr>
              <a:t>, need </a:t>
            </a:r>
            <a:r>
              <a:rPr lang="et-EE" dirty="0" err="1" smtClean="0">
                <a:solidFill>
                  <a:schemeClr val="tx1"/>
                </a:solidFill>
              </a:rPr>
              <a:t>to</a:t>
            </a:r>
            <a:r>
              <a:rPr lang="et-EE" dirty="0" smtClean="0">
                <a:solidFill>
                  <a:schemeClr val="tx1"/>
                </a:solidFill>
              </a:rPr>
              <a:t> audit, test </a:t>
            </a:r>
            <a:r>
              <a:rPr lang="et-EE" dirty="0" err="1" smtClean="0">
                <a:solidFill>
                  <a:schemeClr val="tx1"/>
                </a:solidFill>
              </a:rPr>
              <a:t>etc</a:t>
            </a:r>
            <a:r>
              <a:rPr lang="et-EE" dirty="0" smtClean="0">
                <a:solidFill>
                  <a:schemeClr val="tx1"/>
                </a:solidFill>
              </a:rPr>
              <a:t> …)</a:t>
            </a:r>
            <a:endParaRPr lang="et-EE" dirty="0">
              <a:solidFill>
                <a:schemeClr val="tx1"/>
              </a:solidFill>
            </a:endParaRPr>
          </a:p>
        </p:txBody>
      </p:sp>
      <p:sp>
        <p:nvSpPr>
          <p:cNvPr id="13" name="Oval 12"/>
          <p:cNvSpPr/>
          <p:nvPr/>
        </p:nvSpPr>
        <p:spPr>
          <a:xfrm>
            <a:off x="1390342" y="2721755"/>
            <a:ext cx="489685" cy="230705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BIA, SLA</a:t>
            </a:r>
          </a:p>
        </p:txBody>
      </p:sp>
      <p:sp>
        <p:nvSpPr>
          <p:cNvPr id="14" name="Oval 13"/>
          <p:cNvSpPr/>
          <p:nvPr/>
        </p:nvSpPr>
        <p:spPr>
          <a:xfrm>
            <a:off x="1966702" y="2717909"/>
            <a:ext cx="698311" cy="23109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ITIL, CMM, TCO, ROI</a:t>
            </a:r>
          </a:p>
        </p:txBody>
      </p:sp>
      <p:sp>
        <p:nvSpPr>
          <p:cNvPr id="15" name="Oval 14"/>
          <p:cNvSpPr/>
          <p:nvPr/>
        </p:nvSpPr>
        <p:spPr>
          <a:xfrm>
            <a:off x="2762233" y="2698979"/>
            <a:ext cx="608545" cy="23273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Monitoring</a:t>
            </a:r>
            <a:r>
              <a:rPr lang="et-EE" sz="1400" dirty="0" smtClean="0">
                <a:solidFill>
                  <a:schemeClr val="tx1"/>
                </a:solidFill>
              </a:rPr>
              <a:t>, KPI, KRI, SPOF</a:t>
            </a:r>
          </a:p>
        </p:txBody>
      </p:sp>
      <p:sp>
        <p:nvSpPr>
          <p:cNvPr id="16" name="Oval 15"/>
          <p:cNvSpPr/>
          <p:nvPr/>
        </p:nvSpPr>
        <p:spPr>
          <a:xfrm>
            <a:off x="7377738" y="2694058"/>
            <a:ext cx="725883" cy="2318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t>
            </a:r>
            <a:r>
              <a:rPr lang="et-EE" sz="1400" dirty="0" err="1" smtClean="0">
                <a:solidFill>
                  <a:schemeClr val="tx1"/>
                </a:solidFill>
              </a:rPr>
              <a:t>scenarios</a:t>
            </a:r>
            <a:r>
              <a:rPr lang="et-EE" sz="1400" dirty="0" smtClean="0">
                <a:solidFill>
                  <a:schemeClr val="tx1"/>
                </a:solidFill>
              </a:rPr>
              <a:t>, </a:t>
            </a:r>
            <a:r>
              <a:rPr lang="et-EE" sz="1400" dirty="0" err="1" smtClean="0">
                <a:solidFill>
                  <a:schemeClr val="tx1"/>
                </a:solidFill>
              </a:rPr>
              <a:t>testing,forensics</a:t>
            </a:r>
            <a:r>
              <a:rPr lang="et-EE" sz="1400" dirty="0" smtClean="0">
                <a:solidFill>
                  <a:schemeClr val="tx1"/>
                </a:solidFill>
              </a:rPr>
              <a:t>, BCP</a:t>
            </a:r>
          </a:p>
        </p:txBody>
      </p:sp>
      <p:sp>
        <p:nvSpPr>
          <p:cNvPr id="17" name="Oval 16"/>
          <p:cNvSpPr/>
          <p:nvPr/>
        </p:nvSpPr>
        <p:spPr>
          <a:xfrm>
            <a:off x="6565968" y="2717908"/>
            <a:ext cx="705356" cy="230348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Audit </a:t>
            </a:r>
            <a:r>
              <a:rPr lang="et-EE" sz="1400" dirty="0" err="1" smtClean="0">
                <a:solidFill>
                  <a:schemeClr val="tx1"/>
                </a:solidFill>
              </a:rPr>
              <a:t>reports</a:t>
            </a:r>
            <a:r>
              <a:rPr lang="et-EE" sz="1400" dirty="0" smtClean="0">
                <a:solidFill>
                  <a:schemeClr val="tx1"/>
                </a:solidFill>
              </a:rPr>
              <a:t>, </a:t>
            </a:r>
            <a:r>
              <a:rPr lang="et-EE" sz="1400" dirty="0" err="1" smtClean="0">
                <a:solidFill>
                  <a:schemeClr val="tx1"/>
                </a:solidFill>
              </a:rPr>
              <a:t>control</a:t>
            </a:r>
            <a:r>
              <a:rPr lang="et-EE" sz="1400" dirty="0" smtClean="0">
                <a:solidFill>
                  <a:schemeClr val="tx1"/>
                </a:solidFill>
              </a:rPr>
              <a:t> </a:t>
            </a:r>
            <a:r>
              <a:rPr lang="et-EE" sz="1400" dirty="0" err="1" smtClean="0">
                <a:solidFill>
                  <a:schemeClr val="tx1"/>
                </a:solidFill>
              </a:rPr>
              <a:t>checklists</a:t>
            </a:r>
            <a:r>
              <a:rPr lang="et-EE" sz="1400" dirty="0" smtClean="0">
                <a:solidFill>
                  <a:schemeClr val="tx1"/>
                </a:solidFill>
              </a:rPr>
              <a:t>, ROSI</a:t>
            </a:r>
          </a:p>
        </p:txBody>
      </p:sp>
      <p:sp>
        <p:nvSpPr>
          <p:cNvPr id="18" name="Oval 17"/>
          <p:cNvSpPr/>
          <p:nvPr/>
        </p:nvSpPr>
        <p:spPr>
          <a:xfrm>
            <a:off x="5810816" y="2719768"/>
            <a:ext cx="690451" cy="231730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smtClean="0">
                <a:solidFill>
                  <a:schemeClr val="tx1"/>
                </a:solidFill>
              </a:rPr>
              <a:t>Risk and </a:t>
            </a:r>
            <a:r>
              <a:rPr lang="et-EE" sz="1400" dirty="0" err="1" smtClean="0">
                <a:solidFill>
                  <a:schemeClr val="tx1"/>
                </a:solidFill>
              </a:rPr>
              <a:t>control</a:t>
            </a:r>
            <a:r>
              <a:rPr lang="et-EE" sz="1400" dirty="0" smtClean="0">
                <a:solidFill>
                  <a:schemeClr val="tx1"/>
                </a:solidFill>
              </a:rPr>
              <a:t> </a:t>
            </a:r>
            <a:r>
              <a:rPr lang="et-EE" sz="1400" dirty="0" err="1" smtClean="0">
                <a:solidFill>
                  <a:schemeClr val="tx1"/>
                </a:solidFill>
              </a:rPr>
              <a:t>analysis</a:t>
            </a:r>
            <a:r>
              <a:rPr lang="et-EE" sz="1400" dirty="0" smtClean="0">
                <a:solidFill>
                  <a:schemeClr val="tx1"/>
                </a:solidFill>
              </a:rPr>
              <a:t> (</a:t>
            </a:r>
            <a:r>
              <a:rPr lang="et-EE" sz="1400" dirty="0" err="1" smtClean="0">
                <a:solidFill>
                  <a:schemeClr val="tx1"/>
                </a:solidFill>
              </a:rPr>
              <a:t>bow</a:t>
            </a:r>
            <a:r>
              <a:rPr lang="et-EE" sz="1400" dirty="0" smtClean="0">
                <a:solidFill>
                  <a:schemeClr val="tx1"/>
                </a:solidFill>
              </a:rPr>
              <a:t> </a:t>
            </a:r>
            <a:r>
              <a:rPr lang="et-EE" sz="1400" dirty="0" err="1" smtClean="0">
                <a:solidFill>
                  <a:schemeClr val="tx1"/>
                </a:solidFill>
              </a:rPr>
              <a:t>tie</a:t>
            </a:r>
            <a:r>
              <a:rPr lang="et-EE" sz="1400" dirty="0" smtClean="0">
                <a:solidFill>
                  <a:schemeClr val="tx1"/>
                </a:solidFill>
              </a:rPr>
              <a:t>), ISMS </a:t>
            </a:r>
            <a:r>
              <a:rPr lang="et-EE" sz="1400" dirty="0" err="1" smtClean="0">
                <a:solidFill>
                  <a:schemeClr val="tx1"/>
                </a:solidFill>
              </a:rPr>
              <a:t>operation</a:t>
            </a:r>
            <a:endParaRPr lang="et-EE" sz="1400" dirty="0" smtClean="0">
              <a:solidFill>
                <a:schemeClr val="tx1"/>
              </a:solidFill>
            </a:endParaRPr>
          </a:p>
        </p:txBody>
      </p:sp>
      <p:sp>
        <p:nvSpPr>
          <p:cNvPr id="19" name="Oval 18"/>
          <p:cNvSpPr/>
          <p:nvPr/>
        </p:nvSpPr>
        <p:spPr>
          <a:xfrm rot="5400000">
            <a:off x="4137411" y="2182831"/>
            <a:ext cx="929359" cy="208823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Probability</a:t>
            </a:r>
            <a:r>
              <a:rPr lang="et-EE" sz="1400" dirty="0" smtClean="0">
                <a:solidFill>
                  <a:schemeClr val="tx1"/>
                </a:solidFill>
              </a:rPr>
              <a:t>, </a:t>
            </a:r>
            <a:r>
              <a:rPr lang="et-EE" sz="1400" dirty="0" err="1" smtClean="0">
                <a:solidFill>
                  <a:schemeClr val="tx1"/>
                </a:solidFill>
              </a:rPr>
              <a:t>impact</a:t>
            </a:r>
            <a:r>
              <a:rPr lang="et-EE" sz="1400" dirty="0" smtClean="0">
                <a:solidFill>
                  <a:schemeClr val="tx1"/>
                </a:solidFill>
              </a:rPr>
              <a:t>, risk </a:t>
            </a:r>
            <a:r>
              <a:rPr lang="et-EE" sz="1400" dirty="0" err="1" smtClean="0">
                <a:solidFill>
                  <a:schemeClr val="tx1"/>
                </a:solidFill>
              </a:rPr>
              <a:t>assessments</a:t>
            </a:r>
            <a:r>
              <a:rPr lang="et-EE" sz="1400" dirty="0" smtClean="0">
                <a:solidFill>
                  <a:schemeClr val="tx1"/>
                </a:solidFill>
              </a:rPr>
              <a:t>, risk </a:t>
            </a:r>
            <a:r>
              <a:rPr lang="et-EE" sz="1400" dirty="0" err="1" smtClean="0">
                <a:solidFill>
                  <a:schemeClr val="tx1"/>
                </a:solidFill>
              </a:rPr>
              <a:t>matrices</a:t>
            </a:r>
            <a:endParaRPr lang="et-EE" sz="1400" dirty="0" smtClean="0">
              <a:solidFill>
                <a:schemeClr val="tx1"/>
              </a:solidFill>
            </a:endParaRPr>
          </a:p>
        </p:txBody>
      </p:sp>
      <p:sp>
        <p:nvSpPr>
          <p:cNvPr id="20" name="Oval 19"/>
          <p:cNvSpPr/>
          <p:nvPr/>
        </p:nvSpPr>
        <p:spPr>
          <a:xfrm rot="5400000">
            <a:off x="4181431" y="3407751"/>
            <a:ext cx="893606" cy="208823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t-EE" sz="1400" dirty="0" err="1" smtClean="0">
                <a:solidFill>
                  <a:schemeClr val="tx1"/>
                </a:solidFill>
              </a:rPr>
              <a:t>Threats</a:t>
            </a:r>
            <a:r>
              <a:rPr lang="et-EE" sz="1400" dirty="0" smtClean="0">
                <a:solidFill>
                  <a:schemeClr val="tx1"/>
                </a:solidFill>
              </a:rPr>
              <a:t>, </a:t>
            </a:r>
            <a:r>
              <a:rPr lang="et-EE" sz="1400" dirty="0" err="1" smtClean="0">
                <a:solidFill>
                  <a:schemeClr val="tx1"/>
                </a:solidFill>
              </a:rPr>
              <a:t>weaknesses</a:t>
            </a:r>
            <a:r>
              <a:rPr lang="et-EE" sz="1400" dirty="0" smtClean="0">
                <a:solidFill>
                  <a:schemeClr val="tx1"/>
                </a:solidFill>
              </a:rPr>
              <a:t>, risk </a:t>
            </a:r>
            <a:r>
              <a:rPr lang="et-EE" sz="1400" dirty="0" err="1" smtClean="0">
                <a:solidFill>
                  <a:schemeClr val="tx1"/>
                </a:solidFill>
              </a:rPr>
              <a:t>scenarios</a:t>
            </a:r>
            <a:r>
              <a:rPr lang="et-EE" sz="1400" dirty="0" smtClean="0">
                <a:solidFill>
                  <a:schemeClr val="tx1"/>
                </a:solidFill>
              </a:rPr>
              <a:t>, risk </a:t>
            </a:r>
            <a:r>
              <a:rPr lang="et-EE" sz="1400" dirty="0" err="1" smtClean="0">
                <a:solidFill>
                  <a:schemeClr val="tx1"/>
                </a:solidFill>
              </a:rPr>
              <a:t>owners</a:t>
            </a:r>
            <a:endParaRPr lang="et-EE" sz="1400" dirty="0" smtClean="0">
              <a:solidFill>
                <a:schemeClr val="tx1"/>
              </a:solidFill>
            </a:endParaRPr>
          </a:p>
        </p:txBody>
      </p:sp>
    </p:spTree>
    <p:extLst>
      <p:ext uri="{BB962C8B-B14F-4D97-AF65-F5344CB8AC3E}">
        <p14:creationId xmlns:p14="http://schemas.microsoft.com/office/powerpoint/2010/main" val="2071497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Course</a:t>
            </a:r>
            <a:r>
              <a:rPr lang="et-EE" dirty="0" smtClean="0"/>
              <a:t> </a:t>
            </a:r>
            <a:r>
              <a:rPr lang="et-EE" dirty="0" err="1" smtClean="0"/>
              <a:t>themes</a:t>
            </a:r>
            <a:endParaRPr lang="et-EE" dirty="0"/>
          </a:p>
        </p:txBody>
      </p:sp>
      <p:sp>
        <p:nvSpPr>
          <p:cNvPr id="3" name="Content Placeholder 2"/>
          <p:cNvSpPr>
            <a:spLocks noGrp="1"/>
          </p:cNvSpPr>
          <p:nvPr>
            <p:ph idx="1"/>
          </p:nvPr>
        </p:nvSpPr>
        <p:spPr/>
        <p:txBody>
          <a:bodyPr/>
          <a:lstStyle/>
          <a:p>
            <a:pPr>
              <a:buFont typeface="Arial" panose="020B0604020202020204" pitchFamily="34" charset="0"/>
              <a:buChar char="•"/>
            </a:pPr>
            <a:r>
              <a:rPr lang="et-EE" sz="1550" dirty="0"/>
              <a:t>IT risk </a:t>
            </a:r>
            <a:r>
              <a:rPr lang="et-EE" sz="1550" dirty="0" err="1"/>
              <a:t>assessment</a:t>
            </a:r>
            <a:r>
              <a:rPr lang="et-EE" sz="1550" dirty="0"/>
              <a:t> and </a:t>
            </a:r>
            <a:r>
              <a:rPr lang="et-EE" sz="1550" dirty="0" err="1"/>
              <a:t>management</a:t>
            </a:r>
            <a:r>
              <a:rPr lang="et-EE" sz="1550" dirty="0"/>
              <a:t> standard ISO/IEC </a:t>
            </a:r>
            <a:r>
              <a:rPr lang="et-EE" sz="1550" dirty="0" smtClean="0"/>
              <a:t>27005;</a:t>
            </a:r>
          </a:p>
          <a:p>
            <a:pPr>
              <a:buFont typeface="Arial" panose="020B0604020202020204" pitchFamily="34" charset="0"/>
              <a:buChar char="•"/>
            </a:pPr>
            <a:r>
              <a:rPr lang="et-EE" sz="1550" dirty="0" smtClean="0"/>
              <a:t>IT </a:t>
            </a:r>
            <a:r>
              <a:rPr lang="et-EE" sz="1550" dirty="0"/>
              <a:t>risk </a:t>
            </a:r>
            <a:r>
              <a:rPr lang="et-EE" sz="1550" dirty="0" err="1"/>
              <a:t>assessment</a:t>
            </a:r>
            <a:r>
              <a:rPr lang="et-EE" sz="1550" dirty="0"/>
              <a:t> </a:t>
            </a:r>
            <a:r>
              <a:rPr lang="et-EE" sz="1550" dirty="0" err="1"/>
              <a:t>concepts</a:t>
            </a:r>
            <a:r>
              <a:rPr lang="et-EE" sz="1550" dirty="0"/>
              <a:t> and </a:t>
            </a:r>
            <a:r>
              <a:rPr lang="et-EE" sz="1550" dirty="0" err="1" smtClean="0"/>
              <a:t>methods</a:t>
            </a:r>
            <a:r>
              <a:rPr lang="et-EE" sz="1550" dirty="0" smtClean="0"/>
              <a:t>;</a:t>
            </a:r>
          </a:p>
          <a:p>
            <a:pPr>
              <a:buFont typeface="Arial" panose="020B0604020202020204" pitchFamily="34" charset="0"/>
              <a:buChar char="•"/>
            </a:pPr>
            <a:r>
              <a:rPr lang="et-EE" sz="1550" dirty="0" err="1" smtClean="0"/>
              <a:t>Identifying</a:t>
            </a:r>
            <a:r>
              <a:rPr lang="et-EE" sz="1550" dirty="0" smtClean="0"/>
              <a:t> </a:t>
            </a:r>
            <a:r>
              <a:rPr lang="et-EE" sz="1550" dirty="0"/>
              <a:t>and </a:t>
            </a:r>
            <a:r>
              <a:rPr lang="et-EE" sz="1550" dirty="0" err="1"/>
              <a:t>mapping</a:t>
            </a:r>
            <a:r>
              <a:rPr lang="et-EE" sz="1550" dirty="0"/>
              <a:t> </a:t>
            </a:r>
            <a:r>
              <a:rPr lang="et-EE" sz="1550" dirty="0" err="1"/>
              <a:t>the</a:t>
            </a:r>
            <a:r>
              <a:rPr lang="et-EE" sz="1550" dirty="0"/>
              <a:t> </a:t>
            </a:r>
            <a:r>
              <a:rPr lang="et-EE" sz="1550" dirty="0" err="1"/>
              <a:t>information</a:t>
            </a:r>
            <a:r>
              <a:rPr lang="et-EE" sz="1550" dirty="0"/>
              <a:t> </a:t>
            </a:r>
            <a:r>
              <a:rPr lang="et-EE" sz="1550" dirty="0" err="1"/>
              <a:t>assets</a:t>
            </a:r>
            <a:r>
              <a:rPr lang="et-EE" sz="1550" dirty="0"/>
              <a:t> and IT </a:t>
            </a:r>
            <a:r>
              <a:rPr lang="et-EE" sz="1550" dirty="0" err="1" smtClean="0"/>
              <a:t>assets</a:t>
            </a:r>
            <a:r>
              <a:rPr lang="et-EE" sz="1550" dirty="0" smtClean="0"/>
              <a:t>;</a:t>
            </a:r>
          </a:p>
          <a:p>
            <a:pPr>
              <a:buFont typeface="Arial" panose="020B0604020202020204" pitchFamily="34" charset="0"/>
              <a:buChar char="•"/>
            </a:pPr>
            <a:r>
              <a:rPr lang="et-EE" sz="1550" dirty="0" err="1" smtClean="0"/>
              <a:t>Analysis</a:t>
            </a:r>
            <a:r>
              <a:rPr lang="et-EE" sz="1550" dirty="0" smtClean="0"/>
              <a:t> </a:t>
            </a:r>
            <a:r>
              <a:rPr lang="et-EE" sz="1550" dirty="0"/>
              <a:t>of </a:t>
            </a:r>
            <a:r>
              <a:rPr lang="et-EE" sz="1550" dirty="0" err="1"/>
              <a:t>threats</a:t>
            </a:r>
            <a:r>
              <a:rPr lang="et-EE" sz="1550" dirty="0"/>
              <a:t> and </a:t>
            </a:r>
            <a:r>
              <a:rPr lang="et-EE" sz="1550" dirty="0" err="1"/>
              <a:t>vulnerabilities</a:t>
            </a:r>
            <a:r>
              <a:rPr lang="et-EE" sz="1550" dirty="0"/>
              <a:t>; </a:t>
            </a:r>
          </a:p>
          <a:p>
            <a:pPr>
              <a:buFont typeface="Arial" panose="020B0604020202020204" pitchFamily="34" charset="0"/>
              <a:buChar char="•"/>
            </a:pPr>
            <a:r>
              <a:rPr lang="et-EE" sz="1550" dirty="0" smtClean="0"/>
              <a:t>Risk </a:t>
            </a:r>
            <a:r>
              <a:rPr lang="et-EE" sz="1550" dirty="0" err="1"/>
              <a:t>assessment</a:t>
            </a:r>
            <a:r>
              <a:rPr lang="et-EE" sz="1550" dirty="0"/>
              <a:t> and risk </a:t>
            </a:r>
            <a:r>
              <a:rPr lang="et-EE" sz="1550" dirty="0" err="1"/>
              <a:t>scales</a:t>
            </a:r>
            <a:r>
              <a:rPr lang="et-EE" sz="1550" dirty="0"/>
              <a:t>, risk </a:t>
            </a:r>
            <a:r>
              <a:rPr lang="et-EE" sz="1550" dirty="0" err="1"/>
              <a:t>matrix</a:t>
            </a:r>
            <a:r>
              <a:rPr lang="et-EE" sz="1550" dirty="0"/>
              <a:t>, </a:t>
            </a:r>
            <a:r>
              <a:rPr lang="et-EE" sz="1550" dirty="0" err="1"/>
              <a:t>residual</a:t>
            </a:r>
            <a:r>
              <a:rPr lang="et-EE" sz="1550" dirty="0"/>
              <a:t> </a:t>
            </a:r>
            <a:r>
              <a:rPr lang="et-EE" sz="1550" dirty="0" smtClean="0"/>
              <a:t>risk;</a:t>
            </a:r>
          </a:p>
          <a:p>
            <a:pPr>
              <a:buFont typeface="Arial" panose="020B0604020202020204" pitchFamily="34" charset="0"/>
              <a:buChar char="•"/>
            </a:pPr>
            <a:r>
              <a:rPr lang="et-EE" sz="1550" dirty="0" err="1" smtClean="0"/>
              <a:t>Information</a:t>
            </a:r>
            <a:r>
              <a:rPr lang="et-EE" sz="1550" dirty="0" smtClean="0"/>
              <a:t> </a:t>
            </a:r>
            <a:r>
              <a:rPr lang="et-EE" sz="1550" dirty="0" err="1"/>
              <a:t>security</a:t>
            </a:r>
            <a:r>
              <a:rPr lang="et-EE" sz="1550" dirty="0"/>
              <a:t> </a:t>
            </a:r>
            <a:r>
              <a:rPr lang="et-EE" sz="1550" dirty="0" err="1"/>
              <a:t>standards</a:t>
            </a:r>
            <a:r>
              <a:rPr lang="et-EE" sz="1550" dirty="0"/>
              <a:t> ISO/IEC 27001 and ISO/IEC </a:t>
            </a:r>
            <a:r>
              <a:rPr lang="et-EE" sz="1550" dirty="0" smtClean="0"/>
              <a:t>27002;</a:t>
            </a:r>
          </a:p>
          <a:p>
            <a:pPr>
              <a:buFont typeface="Arial" panose="020B0604020202020204" pitchFamily="34" charset="0"/>
              <a:buChar char="•"/>
            </a:pPr>
            <a:r>
              <a:rPr lang="et-EE" sz="1550" dirty="0" err="1" smtClean="0"/>
              <a:t>Information</a:t>
            </a:r>
            <a:r>
              <a:rPr lang="et-EE" sz="1550" dirty="0" smtClean="0"/>
              <a:t> </a:t>
            </a:r>
            <a:r>
              <a:rPr lang="et-EE" sz="1550" dirty="0" err="1"/>
              <a:t>security</a:t>
            </a:r>
            <a:r>
              <a:rPr lang="et-EE" sz="1550" dirty="0"/>
              <a:t> </a:t>
            </a:r>
            <a:r>
              <a:rPr lang="et-EE" sz="1550" dirty="0" err="1" smtClean="0"/>
              <a:t>policy</a:t>
            </a:r>
            <a:r>
              <a:rPr lang="et-EE" sz="1550" dirty="0" smtClean="0"/>
              <a:t>;</a:t>
            </a:r>
          </a:p>
          <a:p>
            <a:pPr>
              <a:buFont typeface="Arial" panose="020B0604020202020204" pitchFamily="34" charset="0"/>
              <a:buChar char="•"/>
            </a:pPr>
            <a:r>
              <a:rPr lang="et-EE" sz="1550" dirty="0" err="1" smtClean="0"/>
              <a:t>Planning</a:t>
            </a:r>
            <a:r>
              <a:rPr lang="et-EE" sz="1550" dirty="0" smtClean="0"/>
              <a:t> </a:t>
            </a:r>
            <a:r>
              <a:rPr lang="et-EE" sz="1550" dirty="0" err="1"/>
              <a:t>the</a:t>
            </a:r>
            <a:r>
              <a:rPr lang="et-EE" sz="1550" dirty="0"/>
              <a:t> </a:t>
            </a:r>
            <a:r>
              <a:rPr lang="et-EE" sz="1550" dirty="0" err="1"/>
              <a:t>application</a:t>
            </a:r>
            <a:r>
              <a:rPr lang="et-EE" sz="1550" dirty="0"/>
              <a:t> of </a:t>
            </a:r>
            <a:r>
              <a:rPr lang="et-EE" sz="1550" dirty="0" err="1"/>
              <a:t>information</a:t>
            </a:r>
            <a:r>
              <a:rPr lang="et-EE" sz="1550" dirty="0"/>
              <a:t> </a:t>
            </a:r>
            <a:r>
              <a:rPr lang="et-EE" sz="1550" dirty="0" err="1"/>
              <a:t>security</a:t>
            </a:r>
            <a:r>
              <a:rPr lang="et-EE" sz="1550" dirty="0"/>
              <a:t> </a:t>
            </a:r>
            <a:r>
              <a:rPr lang="et-EE" sz="1550" dirty="0" err="1" smtClean="0"/>
              <a:t>measures</a:t>
            </a:r>
            <a:r>
              <a:rPr lang="et-EE" sz="1550" dirty="0" smtClean="0"/>
              <a:t>;</a:t>
            </a:r>
          </a:p>
          <a:p>
            <a:pPr>
              <a:buFont typeface="Arial" panose="020B0604020202020204" pitchFamily="34" charset="0"/>
              <a:buChar char="•"/>
            </a:pPr>
            <a:r>
              <a:rPr lang="et-EE" sz="1550" dirty="0" err="1" smtClean="0"/>
              <a:t>Applying</a:t>
            </a:r>
            <a:r>
              <a:rPr lang="et-EE" sz="1550" dirty="0" smtClean="0"/>
              <a:t> </a:t>
            </a:r>
            <a:r>
              <a:rPr lang="et-EE" sz="1550" dirty="0" err="1"/>
              <a:t>baseline</a:t>
            </a:r>
            <a:r>
              <a:rPr lang="et-EE" sz="1550" dirty="0"/>
              <a:t> </a:t>
            </a:r>
            <a:r>
              <a:rPr lang="et-EE" sz="1550" dirty="0" err="1"/>
              <a:t>security</a:t>
            </a:r>
            <a:r>
              <a:rPr lang="et-EE" sz="1550" dirty="0"/>
              <a:t> (</a:t>
            </a:r>
            <a:r>
              <a:rPr lang="et-EE" sz="1550" dirty="0" err="1"/>
              <a:t>e.g</a:t>
            </a:r>
            <a:r>
              <a:rPr lang="et-EE" sz="1550" dirty="0"/>
              <a:t>. ISKE) in </a:t>
            </a:r>
            <a:r>
              <a:rPr lang="et-EE" sz="1550" dirty="0" err="1"/>
              <a:t>public</a:t>
            </a:r>
            <a:r>
              <a:rPr lang="et-EE" sz="1550" dirty="0"/>
              <a:t> </a:t>
            </a:r>
            <a:r>
              <a:rPr lang="et-EE" sz="1550" dirty="0" err="1" smtClean="0"/>
              <a:t>sector</a:t>
            </a:r>
            <a:r>
              <a:rPr lang="et-EE" sz="1550" dirty="0" smtClean="0"/>
              <a:t>;</a:t>
            </a:r>
          </a:p>
        </p:txBody>
      </p:sp>
    </p:spTree>
    <p:extLst>
      <p:ext uri="{BB962C8B-B14F-4D97-AF65-F5344CB8AC3E}">
        <p14:creationId xmlns:p14="http://schemas.microsoft.com/office/powerpoint/2010/main" val="3078093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Course</a:t>
            </a:r>
            <a:r>
              <a:rPr lang="et-EE" dirty="0" smtClean="0"/>
              <a:t> </a:t>
            </a:r>
            <a:r>
              <a:rPr lang="et-EE" dirty="0" err="1" smtClean="0"/>
              <a:t>themes</a:t>
            </a:r>
            <a:endParaRPr lang="et-EE" dirty="0"/>
          </a:p>
        </p:txBody>
      </p:sp>
      <p:sp>
        <p:nvSpPr>
          <p:cNvPr id="3" name="Content Placeholder 2"/>
          <p:cNvSpPr>
            <a:spLocks noGrp="1"/>
          </p:cNvSpPr>
          <p:nvPr>
            <p:ph idx="1"/>
          </p:nvPr>
        </p:nvSpPr>
        <p:spPr/>
        <p:txBody>
          <a:bodyPr/>
          <a:lstStyle/>
          <a:p>
            <a:pPr>
              <a:buFont typeface="Arial" panose="020B0604020202020204" pitchFamily="34" charset="0"/>
              <a:buChar char="•"/>
            </a:pPr>
            <a:r>
              <a:rPr lang="et-EE" sz="1600" dirty="0" smtClean="0"/>
              <a:t>IT risk </a:t>
            </a:r>
            <a:r>
              <a:rPr lang="et-EE" sz="1600" dirty="0" err="1" smtClean="0"/>
              <a:t>management</a:t>
            </a:r>
            <a:r>
              <a:rPr lang="et-EE" sz="1600" dirty="0" smtClean="0"/>
              <a:t> </a:t>
            </a:r>
            <a:r>
              <a:rPr lang="et-EE" sz="1600" dirty="0" err="1" smtClean="0"/>
              <a:t>methods</a:t>
            </a:r>
            <a:r>
              <a:rPr lang="et-EE" sz="1600" dirty="0" smtClean="0"/>
              <a:t> (</a:t>
            </a:r>
            <a:r>
              <a:rPr lang="et-EE" sz="1600" dirty="0" err="1" smtClean="0"/>
              <a:t>based</a:t>
            </a:r>
            <a:r>
              <a:rPr lang="et-EE" sz="1600" dirty="0" smtClean="0"/>
              <a:t> on </a:t>
            </a:r>
            <a:r>
              <a:rPr lang="et-EE" sz="1600" dirty="0" err="1" smtClean="0"/>
              <a:t>best</a:t>
            </a:r>
            <a:r>
              <a:rPr lang="et-EE" sz="1600" dirty="0" smtClean="0"/>
              <a:t> </a:t>
            </a:r>
            <a:r>
              <a:rPr lang="et-EE" sz="1600" dirty="0" err="1" smtClean="0"/>
              <a:t>practices</a:t>
            </a:r>
            <a:r>
              <a:rPr lang="et-EE" sz="1600" dirty="0" smtClean="0"/>
              <a:t>);</a:t>
            </a:r>
          </a:p>
          <a:p>
            <a:pPr>
              <a:buFont typeface="Arial" panose="020B0604020202020204" pitchFamily="34" charset="0"/>
              <a:buChar char="•"/>
            </a:pPr>
            <a:r>
              <a:rPr lang="et-EE" sz="1600" dirty="0" smtClean="0"/>
              <a:t>IT risk </a:t>
            </a:r>
            <a:r>
              <a:rPr lang="et-EE" sz="1600" dirty="0" err="1" smtClean="0"/>
              <a:t>management</a:t>
            </a:r>
            <a:r>
              <a:rPr lang="et-EE" sz="1600" dirty="0" smtClean="0"/>
              <a:t> </a:t>
            </a:r>
            <a:r>
              <a:rPr lang="et-EE" sz="1600" dirty="0" err="1" smtClean="0"/>
              <a:t>organization</a:t>
            </a:r>
            <a:r>
              <a:rPr lang="et-EE" sz="1600" dirty="0" smtClean="0"/>
              <a:t> and </a:t>
            </a:r>
            <a:r>
              <a:rPr lang="et-EE" sz="1600" dirty="0" err="1" smtClean="0"/>
              <a:t>activities</a:t>
            </a:r>
            <a:r>
              <a:rPr lang="et-EE" sz="1600" dirty="0" smtClean="0"/>
              <a:t>;</a:t>
            </a:r>
          </a:p>
          <a:p>
            <a:pPr>
              <a:buFont typeface="Arial" panose="020B0604020202020204" pitchFamily="34" charset="0"/>
              <a:buChar char="•"/>
            </a:pPr>
            <a:r>
              <a:rPr lang="et-EE" sz="1600" dirty="0" err="1" smtClean="0"/>
              <a:t>Using</a:t>
            </a:r>
            <a:r>
              <a:rPr lang="et-EE" sz="1600" dirty="0" smtClean="0"/>
              <a:t> </a:t>
            </a:r>
            <a:r>
              <a:rPr lang="et-EE" sz="1600" dirty="0" err="1" smtClean="0"/>
              <a:t>the</a:t>
            </a:r>
            <a:r>
              <a:rPr lang="et-EE" sz="1600" dirty="0" smtClean="0"/>
              <a:t> </a:t>
            </a:r>
            <a:r>
              <a:rPr lang="et-EE" sz="1600" dirty="0" err="1" smtClean="0"/>
              <a:t>bow</a:t>
            </a:r>
            <a:r>
              <a:rPr lang="et-EE" sz="1600" dirty="0" smtClean="0"/>
              <a:t> </a:t>
            </a:r>
            <a:r>
              <a:rPr lang="et-EE" sz="1600" dirty="0" err="1" smtClean="0"/>
              <a:t>tie</a:t>
            </a:r>
            <a:r>
              <a:rPr lang="et-EE" sz="1600" dirty="0" smtClean="0"/>
              <a:t> </a:t>
            </a:r>
            <a:r>
              <a:rPr lang="et-EE" sz="1600" dirty="0" err="1" smtClean="0"/>
              <a:t>method</a:t>
            </a:r>
            <a:r>
              <a:rPr lang="et-EE" sz="1600" dirty="0" smtClean="0"/>
              <a:t> (</a:t>
            </a:r>
            <a:r>
              <a:rPr lang="et-EE" sz="1600" dirty="0" err="1" smtClean="0"/>
              <a:t>root-cause</a:t>
            </a:r>
            <a:r>
              <a:rPr lang="et-EE" sz="1600" dirty="0" smtClean="0"/>
              <a:t>) </a:t>
            </a:r>
            <a:r>
              <a:rPr lang="et-EE" sz="1600" dirty="0" err="1" smtClean="0"/>
              <a:t>to</a:t>
            </a:r>
            <a:r>
              <a:rPr lang="et-EE" sz="1600" dirty="0" smtClean="0"/>
              <a:t> </a:t>
            </a:r>
            <a:r>
              <a:rPr lang="et-EE" sz="1600" dirty="0" err="1" smtClean="0"/>
              <a:t>analyse</a:t>
            </a:r>
            <a:r>
              <a:rPr lang="et-EE" sz="1600" dirty="0" smtClean="0"/>
              <a:t> </a:t>
            </a:r>
            <a:r>
              <a:rPr lang="et-EE" sz="1600" dirty="0" err="1" smtClean="0"/>
              <a:t>risks</a:t>
            </a:r>
            <a:r>
              <a:rPr lang="et-EE" sz="1600" dirty="0" smtClean="0"/>
              <a:t> </a:t>
            </a:r>
            <a:r>
              <a:rPr lang="et-EE" sz="1600" dirty="0" err="1" smtClean="0"/>
              <a:t>with</a:t>
            </a:r>
            <a:r>
              <a:rPr lang="et-EE" sz="1600" dirty="0" smtClean="0"/>
              <a:t> </a:t>
            </a:r>
            <a:r>
              <a:rPr lang="et-EE" sz="1600" dirty="0" err="1" smtClean="0"/>
              <a:t>controls</a:t>
            </a:r>
            <a:r>
              <a:rPr lang="et-EE" sz="1600" dirty="0" smtClean="0"/>
              <a:t>;</a:t>
            </a:r>
          </a:p>
          <a:p>
            <a:pPr>
              <a:buFont typeface="Arial" panose="020B0604020202020204" pitchFamily="34" charset="0"/>
              <a:buChar char="•"/>
            </a:pPr>
            <a:r>
              <a:rPr lang="et-EE" sz="1600" dirty="0" err="1" smtClean="0"/>
              <a:t>Preventive</a:t>
            </a:r>
            <a:r>
              <a:rPr lang="et-EE" sz="1600" dirty="0" smtClean="0"/>
              <a:t>, </a:t>
            </a:r>
            <a:r>
              <a:rPr lang="et-EE" sz="1600" dirty="0" err="1" smtClean="0"/>
              <a:t>detective</a:t>
            </a:r>
            <a:r>
              <a:rPr lang="et-EE" sz="1600" dirty="0" smtClean="0"/>
              <a:t> and </a:t>
            </a:r>
            <a:r>
              <a:rPr lang="et-EE" sz="1600" dirty="0" err="1" smtClean="0"/>
              <a:t>corrective</a:t>
            </a:r>
            <a:r>
              <a:rPr lang="et-EE" sz="1600" dirty="0" smtClean="0"/>
              <a:t> </a:t>
            </a:r>
            <a:r>
              <a:rPr lang="et-EE" sz="1600" dirty="0" err="1" smtClean="0"/>
              <a:t>measures</a:t>
            </a:r>
            <a:r>
              <a:rPr lang="et-EE" sz="1600" dirty="0" smtClean="0"/>
              <a:t> </a:t>
            </a:r>
            <a:r>
              <a:rPr lang="et-EE" sz="1600" dirty="0" err="1" smtClean="0"/>
              <a:t>to</a:t>
            </a:r>
            <a:r>
              <a:rPr lang="et-EE" sz="1600" dirty="0" smtClean="0"/>
              <a:t> </a:t>
            </a:r>
            <a:r>
              <a:rPr lang="et-EE" sz="1600" dirty="0" err="1" smtClean="0"/>
              <a:t>achieve</a:t>
            </a:r>
            <a:r>
              <a:rPr lang="et-EE" sz="1600" dirty="0" smtClean="0"/>
              <a:t> </a:t>
            </a:r>
            <a:r>
              <a:rPr lang="et-EE" sz="1600" dirty="0" err="1" smtClean="0"/>
              <a:t>information</a:t>
            </a:r>
            <a:r>
              <a:rPr lang="et-EE" sz="1600" dirty="0" smtClean="0"/>
              <a:t> </a:t>
            </a:r>
            <a:r>
              <a:rPr lang="et-EE" sz="1600" dirty="0" err="1" smtClean="0"/>
              <a:t>security</a:t>
            </a:r>
            <a:r>
              <a:rPr lang="et-EE" sz="1600" dirty="0" smtClean="0"/>
              <a:t>;</a:t>
            </a:r>
          </a:p>
          <a:p>
            <a:pPr>
              <a:buFont typeface="Arial" panose="020B0604020202020204" pitchFamily="34" charset="0"/>
              <a:buChar char="•"/>
            </a:pPr>
            <a:r>
              <a:rPr lang="et-EE" sz="1600" dirty="0" err="1" smtClean="0"/>
              <a:t>Control</a:t>
            </a:r>
            <a:r>
              <a:rPr lang="et-EE" sz="1600" dirty="0" smtClean="0"/>
              <a:t> and </a:t>
            </a:r>
            <a:r>
              <a:rPr lang="et-EE" sz="1600" dirty="0" err="1" smtClean="0"/>
              <a:t>compliance</a:t>
            </a:r>
            <a:r>
              <a:rPr lang="et-EE" sz="1600" dirty="0" smtClean="0"/>
              <a:t> </a:t>
            </a:r>
            <a:r>
              <a:rPr lang="et-EE" sz="1600" dirty="0" err="1" smtClean="0"/>
              <a:t>issues</a:t>
            </a:r>
            <a:r>
              <a:rPr lang="et-EE" sz="1600" dirty="0" smtClean="0"/>
              <a:t> of </a:t>
            </a:r>
            <a:r>
              <a:rPr lang="et-EE" sz="1600" dirty="0" err="1" smtClean="0"/>
              <a:t>information</a:t>
            </a:r>
            <a:r>
              <a:rPr lang="et-EE" sz="1600" dirty="0" smtClean="0"/>
              <a:t> </a:t>
            </a:r>
            <a:r>
              <a:rPr lang="et-EE" sz="1600" dirty="0" err="1" smtClean="0"/>
              <a:t>security</a:t>
            </a:r>
            <a:r>
              <a:rPr lang="et-EE" sz="1600" dirty="0" smtClean="0"/>
              <a:t>;</a:t>
            </a:r>
          </a:p>
          <a:p>
            <a:pPr>
              <a:buFont typeface="Arial" panose="020B0604020202020204" pitchFamily="34" charset="0"/>
              <a:buChar char="•"/>
            </a:pPr>
            <a:r>
              <a:rPr lang="et-EE" sz="1600" dirty="0" err="1" smtClean="0"/>
              <a:t>Planning</a:t>
            </a:r>
            <a:r>
              <a:rPr lang="et-EE" sz="1600" dirty="0" smtClean="0"/>
              <a:t> IT </a:t>
            </a:r>
            <a:r>
              <a:rPr lang="et-EE" sz="1600" dirty="0" err="1" smtClean="0"/>
              <a:t>continuity</a:t>
            </a:r>
            <a:r>
              <a:rPr lang="et-EE" sz="1600" dirty="0" smtClean="0"/>
              <a:t> and </a:t>
            </a:r>
            <a:r>
              <a:rPr lang="et-EE" sz="1600" dirty="0" err="1" smtClean="0"/>
              <a:t>recovery</a:t>
            </a:r>
            <a:r>
              <a:rPr lang="et-EE" sz="1600" dirty="0" smtClean="0"/>
              <a:t> (</a:t>
            </a:r>
            <a:r>
              <a:rPr lang="et-EE" sz="1600" dirty="0" err="1" smtClean="0"/>
              <a:t>based</a:t>
            </a:r>
            <a:r>
              <a:rPr lang="et-EE" sz="1600" dirty="0" smtClean="0"/>
              <a:t> on </a:t>
            </a:r>
            <a:r>
              <a:rPr lang="et-EE" sz="1600" dirty="0" err="1" smtClean="0"/>
              <a:t>testing</a:t>
            </a:r>
            <a:r>
              <a:rPr lang="et-EE" sz="1600" dirty="0" smtClean="0"/>
              <a:t>);</a:t>
            </a:r>
          </a:p>
          <a:p>
            <a:pPr>
              <a:buFont typeface="Arial" panose="020B0604020202020204" pitchFamily="34" charset="0"/>
              <a:buChar char="•"/>
            </a:pPr>
            <a:r>
              <a:rPr lang="et-EE" sz="1600" dirty="0" err="1" smtClean="0"/>
              <a:t>Business</a:t>
            </a:r>
            <a:r>
              <a:rPr lang="et-EE" sz="1600" dirty="0" smtClean="0"/>
              <a:t> </a:t>
            </a:r>
            <a:r>
              <a:rPr lang="et-EE" sz="1600" dirty="0" err="1" smtClean="0"/>
              <a:t>continuity</a:t>
            </a:r>
            <a:r>
              <a:rPr lang="et-EE" sz="1600" dirty="0" smtClean="0"/>
              <a:t> (BC) </a:t>
            </a:r>
            <a:r>
              <a:rPr lang="et-EE" sz="1600" dirty="0" err="1" smtClean="0"/>
              <a:t>concept</a:t>
            </a:r>
            <a:r>
              <a:rPr lang="et-EE" sz="1600" dirty="0" smtClean="0"/>
              <a:t> and </a:t>
            </a:r>
            <a:r>
              <a:rPr lang="et-EE" sz="1600" dirty="0" err="1" smtClean="0"/>
              <a:t>terms</a:t>
            </a:r>
            <a:r>
              <a:rPr lang="et-EE" sz="1600" dirty="0" smtClean="0"/>
              <a:t>;</a:t>
            </a:r>
          </a:p>
          <a:p>
            <a:pPr>
              <a:buFont typeface="Arial" panose="020B0604020202020204" pitchFamily="34" charset="0"/>
              <a:buChar char="•"/>
            </a:pPr>
            <a:r>
              <a:rPr lang="et-EE" sz="1600" dirty="0" err="1" smtClean="0"/>
              <a:t>Business</a:t>
            </a:r>
            <a:r>
              <a:rPr lang="et-EE" sz="1600" dirty="0" smtClean="0"/>
              <a:t> </a:t>
            </a:r>
            <a:r>
              <a:rPr lang="et-EE" sz="1600" dirty="0" err="1" smtClean="0"/>
              <a:t>impact</a:t>
            </a:r>
            <a:r>
              <a:rPr lang="et-EE" sz="1600" dirty="0" smtClean="0"/>
              <a:t> (BI) </a:t>
            </a:r>
            <a:r>
              <a:rPr lang="et-EE" sz="1600" dirty="0" err="1" smtClean="0"/>
              <a:t>analysis</a:t>
            </a:r>
            <a:r>
              <a:rPr lang="et-EE" sz="1600" dirty="0" smtClean="0"/>
              <a:t> and </a:t>
            </a:r>
            <a:r>
              <a:rPr lang="et-EE" sz="1600" dirty="0" err="1" smtClean="0"/>
              <a:t>business</a:t>
            </a:r>
            <a:r>
              <a:rPr lang="et-EE" sz="1600" dirty="0" smtClean="0"/>
              <a:t> </a:t>
            </a:r>
            <a:r>
              <a:rPr lang="et-EE" sz="1600" dirty="0" err="1" smtClean="0"/>
              <a:t>continuity</a:t>
            </a:r>
            <a:r>
              <a:rPr lang="et-EE" sz="1600" dirty="0" smtClean="0"/>
              <a:t> </a:t>
            </a:r>
            <a:r>
              <a:rPr lang="et-EE" sz="1600" dirty="0" err="1" smtClean="0"/>
              <a:t>planning</a:t>
            </a:r>
            <a:r>
              <a:rPr lang="et-EE" sz="1600" dirty="0" smtClean="0"/>
              <a:t>;</a:t>
            </a:r>
          </a:p>
          <a:p>
            <a:pPr>
              <a:buFont typeface="Arial" panose="020B0604020202020204" pitchFamily="34" charset="0"/>
              <a:buChar char="•"/>
            </a:pPr>
            <a:r>
              <a:rPr lang="et-EE" sz="1600" dirty="0" err="1" smtClean="0"/>
              <a:t>Recovery</a:t>
            </a:r>
            <a:r>
              <a:rPr lang="et-EE" sz="1600" dirty="0" smtClean="0"/>
              <a:t> </a:t>
            </a:r>
            <a:r>
              <a:rPr lang="et-EE" sz="1600" dirty="0" err="1" smtClean="0"/>
              <a:t>objectives</a:t>
            </a:r>
            <a:r>
              <a:rPr lang="et-EE" sz="1600" dirty="0" smtClean="0"/>
              <a:t> and </a:t>
            </a:r>
            <a:r>
              <a:rPr lang="et-EE" sz="1600" dirty="0" err="1" smtClean="0"/>
              <a:t>recovery</a:t>
            </a:r>
            <a:r>
              <a:rPr lang="et-EE" sz="1600" dirty="0" smtClean="0"/>
              <a:t> </a:t>
            </a:r>
            <a:r>
              <a:rPr lang="et-EE" sz="1600" dirty="0" err="1" smtClean="0"/>
              <a:t>plans</a:t>
            </a:r>
            <a:r>
              <a:rPr lang="et-EE" sz="1600" dirty="0" smtClean="0"/>
              <a:t>;</a:t>
            </a:r>
          </a:p>
          <a:p>
            <a:pPr>
              <a:buFont typeface="Arial" panose="020B0604020202020204" pitchFamily="34" charset="0"/>
              <a:buChar char="•"/>
            </a:pPr>
            <a:r>
              <a:rPr lang="et-EE" sz="1600" dirty="0" err="1" smtClean="0"/>
              <a:t>Business</a:t>
            </a:r>
            <a:r>
              <a:rPr lang="et-EE" sz="1600" dirty="0" smtClean="0"/>
              <a:t> </a:t>
            </a:r>
            <a:r>
              <a:rPr lang="et-EE" sz="1600" dirty="0" err="1" smtClean="0"/>
              <a:t>continuity</a:t>
            </a:r>
            <a:r>
              <a:rPr lang="et-EE" sz="1600" dirty="0" smtClean="0"/>
              <a:t> </a:t>
            </a:r>
            <a:r>
              <a:rPr lang="et-EE" sz="1600" dirty="0" err="1" smtClean="0"/>
              <a:t>testing</a:t>
            </a:r>
            <a:r>
              <a:rPr lang="et-EE" sz="1600" dirty="0"/>
              <a:t>.</a:t>
            </a:r>
            <a:endParaRPr lang="et-EE" sz="1600" dirty="0" smtClean="0"/>
          </a:p>
        </p:txBody>
      </p:sp>
    </p:spTree>
    <p:extLst>
      <p:ext uri="{BB962C8B-B14F-4D97-AF65-F5344CB8AC3E}">
        <p14:creationId xmlns:p14="http://schemas.microsoft.com/office/powerpoint/2010/main" val="290649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Self-introduction</a:t>
            </a:r>
            <a:endParaRPr lang="et-EE" dirty="0"/>
          </a:p>
        </p:txBody>
      </p:sp>
      <p:sp>
        <p:nvSpPr>
          <p:cNvPr id="3" name="Content Placeholder 2"/>
          <p:cNvSpPr>
            <a:spLocks noGrp="1"/>
          </p:cNvSpPr>
          <p:nvPr>
            <p:ph idx="1"/>
          </p:nvPr>
        </p:nvSpPr>
        <p:spPr/>
        <p:txBody>
          <a:bodyPr/>
          <a:lstStyle/>
          <a:p>
            <a:pPr>
              <a:buFont typeface="Arial" panose="020B0604020202020204" pitchFamily="34" charset="0"/>
              <a:buChar char="•"/>
            </a:pPr>
            <a:r>
              <a:rPr lang="et-EE" sz="2000" dirty="0" err="1" smtClean="0"/>
              <a:t>Education</a:t>
            </a:r>
            <a:endParaRPr lang="et-EE" sz="2000" dirty="0" smtClean="0"/>
          </a:p>
          <a:p>
            <a:pPr>
              <a:buFont typeface="Arial" panose="020B0604020202020204" pitchFamily="34" charset="0"/>
              <a:buChar char="•"/>
            </a:pPr>
            <a:r>
              <a:rPr lang="et-EE" sz="2000" dirty="0" err="1" smtClean="0"/>
              <a:t>Work</a:t>
            </a:r>
            <a:r>
              <a:rPr lang="et-EE" sz="2000" dirty="0" smtClean="0"/>
              <a:t> </a:t>
            </a:r>
            <a:r>
              <a:rPr lang="et-EE" sz="2000" dirty="0" err="1" smtClean="0"/>
              <a:t>experience</a:t>
            </a:r>
            <a:endParaRPr lang="et-EE" sz="2000" dirty="0" smtClean="0"/>
          </a:p>
          <a:p>
            <a:pPr>
              <a:buFont typeface="Arial" panose="020B0604020202020204" pitchFamily="34" charset="0"/>
              <a:buChar char="•"/>
            </a:pPr>
            <a:r>
              <a:rPr lang="et-EE" sz="2000" dirty="0" err="1" smtClean="0"/>
              <a:t>Training</a:t>
            </a:r>
            <a:endParaRPr lang="et-EE" sz="2000" dirty="0" smtClean="0"/>
          </a:p>
          <a:p>
            <a:pPr>
              <a:buFont typeface="Arial" panose="020B0604020202020204" pitchFamily="34" charset="0"/>
              <a:buChar char="•"/>
            </a:pPr>
            <a:r>
              <a:rPr lang="et-EE" sz="2000" dirty="0" err="1" smtClean="0"/>
              <a:t>Teaching</a:t>
            </a:r>
            <a:endParaRPr lang="et-EE" sz="2000" dirty="0"/>
          </a:p>
        </p:txBody>
      </p:sp>
    </p:spTree>
    <p:extLst>
      <p:ext uri="{BB962C8B-B14F-4D97-AF65-F5344CB8AC3E}">
        <p14:creationId xmlns:p14="http://schemas.microsoft.com/office/powerpoint/2010/main" val="126358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Course</a:t>
            </a:r>
            <a:r>
              <a:rPr lang="et-EE" dirty="0" smtClean="0"/>
              <a:t> </a:t>
            </a:r>
            <a:r>
              <a:rPr lang="et-EE" dirty="0" err="1" smtClean="0"/>
              <a:t>plan</a:t>
            </a:r>
            <a:endParaRPr lang="et-EE" dirty="0"/>
          </a:p>
        </p:txBody>
      </p:sp>
      <p:sp>
        <p:nvSpPr>
          <p:cNvPr id="3" name="Content Placeholder 2"/>
          <p:cNvSpPr>
            <a:spLocks noGrp="1"/>
          </p:cNvSpPr>
          <p:nvPr>
            <p:ph idx="1"/>
          </p:nvPr>
        </p:nvSpPr>
        <p:spPr/>
        <p:txBody>
          <a:bodyPr/>
          <a:lstStyle/>
          <a:p>
            <a:pPr algn="ctr"/>
            <a:endParaRPr lang="et-EE" dirty="0" smtClean="0">
              <a:hlinkClick r:id="rId2" action="ppaction://hlinkfile"/>
            </a:endParaRPr>
          </a:p>
          <a:p>
            <a:pPr algn="ctr"/>
            <a:endParaRPr lang="et-EE" dirty="0">
              <a:hlinkClick r:id="rId2" action="ppaction://hlinkfile"/>
            </a:endParaRPr>
          </a:p>
          <a:p>
            <a:pPr algn="ctr"/>
            <a:endParaRPr lang="et-EE" dirty="0" smtClean="0">
              <a:hlinkClick r:id="rId2" action="ppaction://hlinkfile"/>
            </a:endParaRPr>
          </a:p>
          <a:p>
            <a:pPr algn="ctr"/>
            <a:endParaRPr lang="et-EE" dirty="0">
              <a:hlinkClick r:id="rId2" action="ppaction://hlinkfile"/>
            </a:endParaRPr>
          </a:p>
          <a:p>
            <a:pPr algn="ctr"/>
            <a:endParaRPr lang="et-EE" dirty="0" smtClean="0">
              <a:hlinkClick r:id="rId2" action="ppaction://hlinkfile"/>
            </a:endParaRPr>
          </a:p>
          <a:p>
            <a:pPr algn="ctr"/>
            <a:endParaRPr lang="et-EE" dirty="0">
              <a:hlinkClick r:id="rId2" action="ppaction://hlinkfile"/>
            </a:endParaRPr>
          </a:p>
          <a:p>
            <a:pPr algn="ctr"/>
            <a:endParaRPr lang="et-EE" dirty="0" smtClean="0">
              <a:hlinkClick r:id="rId2" action="ppaction://hlinkfile"/>
            </a:endParaRPr>
          </a:p>
          <a:p>
            <a:pPr algn="ctr"/>
            <a:r>
              <a:rPr lang="et-EE" sz="2000" dirty="0" err="1" smtClean="0">
                <a:hlinkClick r:id="rId2" action="ppaction://hlinkfile"/>
              </a:rPr>
              <a:t>Work</a:t>
            </a:r>
            <a:r>
              <a:rPr lang="et-EE" sz="2000" dirty="0" smtClean="0">
                <a:hlinkClick r:id="rId2" action="ppaction://hlinkfile"/>
              </a:rPr>
              <a:t> </a:t>
            </a:r>
            <a:r>
              <a:rPr lang="et-EE" sz="2000" dirty="0" err="1" smtClean="0">
                <a:hlinkClick r:id="rId2" action="ppaction://hlinkfile"/>
              </a:rPr>
              <a:t>table</a:t>
            </a:r>
            <a:r>
              <a:rPr lang="et-EE" sz="2000" dirty="0" smtClean="0">
                <a:hlinkClick r:id="rId2" action="ppaction://hlinkfile"/>
              </a:rPr>
              <a:t> </a:t>
            </a:r>
            <a:r>
              <a:rPr lang="et-EE" sz="2000" dirty="0" smtClean="0"/>
              <a:t>(</a:t>
            </a:r>
            <a:r>
              <a:rPr lang="et-EE" sz="2000" dirty="0" err="1" smtClean="0"/>
              <a:t>constantly</a:t>
            </a:r>
            <a:r>
              <a:rPr lang="et-EE" sz="2000" dirty="0" smtClean="0"/>
              <a:t> </a:t>
            </a:r>
            <a:r>
              <a:rPr lang="et-EE" sz="2000" dirty="0" err="1" smtClean="0"/>
              <a:t>under</a:t>
            </a:r>
            <a:r>
              <a:rPr lang="et-EE" sz="2000" dirty="0" smtClean="0"/>
              <a:t> </a:t>
            </a:r>
            <a:r>
              <a:rPr lang="et-EE" sz="2000" dirty="0" err="1" smtClean="0"/>
              <a:t>construction</a:t>
            </a:r>
            <a:r>
              <a:rPr lang="et-EE" sz="2000" dirty="0" smtClean="0"/>
              <a:t>)</a:t>
            </a:r>
            <a:endParaRPr lang="et-EE" sz="2000" dirty="0"/>
          </a:p>
        </p:txBody>
      </p:sp>
    </p:spTree>
    <p:extLst>
      <p:ext uri="{BB962C8B-B14F-4D97-AF65-F5344CB8AC3E}">
        <p14:creationId xmlns:p14="http://schemas.microsoft.com/office/powerpoint/2010/main" val="2626922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Practice</a:t>
            </a:r>
            <a:endParaRPr lang="et-EE" dirty="0"/>
          </a:p>
        </p:txBody>
      </p:sp>
      <p:sp>
        <p:nvSpPr>
          <p:cNvPr id="3" name="Content Placeholder 2"/>
          <p:cNvSpPr>
            <a:spLocks noGrp="1"/>
          </p:cNvSpPr>
          <p:nvPr>
            <p:ph idx="1"/>
          </p:nvPr>
        </p:nvSpPr>
        <p:spPr/>
        <p:txBody>
          <a:bodyPr/>
          <a:lstStyle/>
          <a:p>
            <a:r>
              <a:rPr lang="et-EE" sz="2000" u="sng" dirty="0" err="1" smtClean="0"/>
              <a:t>Key</a:t>
            </a:r>
            <a:r>
              <a:rPr lang="et-EE" sz="2000" u="sng" dirty="0" smtClean="0"/>
              <a:t> </a:t>
            </a:r>
            <a:r>
              <a:rPr lang="et-EE" sz="2000" u="sng" dirty="0" err="1" smtClean="0"/>
              <a:t>roles</a:t>
            </a:r>
            <a:r>
              <a:rPr lang="et-EE" sz="2000" u="sng" dirty="0" smtClean="0"/>
              <a:t> </a:t>
            </a:r>
            <a:r>
              <a:rPr lang="et-EE" sz="2000" dirty="0" smtClean="0"/>
              <a:t>in </a:t>
            </a:r>
            <a:r>
              <a:rPr lang="et-EE" sz="2000" dirty="0" err="1" smtClean="0"/>
              <a:t>information</a:t>
            </a:r>
            <a:r>
              <a:rPr lang="et-EE" sz="2000" dirty="0" smtClean="0"/>
              <a:t>/</a:t>
            </a:r>
            <a:r>
              <a:rPr lang="et-EE" sz="2000" dirty="0" err="1" smtClean="0"/>
              <a:t>cyber</a:t>
            </a:r>
            <a:r>
              <a:rPr lang="et-EE" sz="2000" dirty="0" smtClean="0"/>
              <a:t> </a:t>
            </a:r>
            <a:r>
              <a:rPr lang="et-EE" sz="2000" dirty="0" err="1" smtClean="0"/>
              <a:t>security</a:t>
            </a:r>
            <a:endParaRPr lang="et-EE" sz="2000" dirty="0"/>
          </a:p>
          <a:p>
            <a:endParaRPr lang="et-EE" sz="2000" dirty="0" smtClean="0"/>
          </a:p>
          <a:p>
            <a:r>
              <a:rPr lang="et-EE" sz="2000" dirty="0" err="1" smtClean="0">
                <a:hlinkClick r:id="rId2" action="ppaction://hlinkfile"/>
              </a:rPr>
              <a:t>Exercise</a:t>
            </a:r>
            <a:r>
              <a:rPr lang="et-EE" sz="2000" dirty="0" smtClean="0">
                <a:hlinkClick r:id="rId2" action="ppaction://hlinkfile"/>
              </a:rPr>
              <a:t> 1</a:t>
            </a:r>
            <a:endParaRPr lang="et-EE" sz="2000" dirty="0" smtClean="0"/>
          </a:p>
          <a:p>
            <a:endParaRPr lang="et-EE" sz="2000" dirty="0"/>
          </a:p>
        </p:txBody>
      </p:sp>
    </p:spTree>
    <p:extLst>
      <p:ext uri="{BB962C8B-B14F-4D97-AF65-F5344CB8AC3E}">
        <p14:creationId xmlns:p14="http://schemas.microsoft.com/office/powerpoint/2010/main" val="99375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aheslaid__UUS_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613"/>
            <a:ext cx="9251950" cy="6932613"/>
          </a:xfrm>
          <a:prstGeom prst="rect">
            <a:avLst/>
          </a:prstGeom>
          <a:noFill/>
          <a:extLst>
            <a:ext uri="{909E8E84-426E-40DD-AFC4-6F175D3DCCD1}">
              <a14:hiddenFill xmlns:a14="http://schemas.microsoft.com/office/drawing/2010/main">
                <a:solidFill>
                  <a:srgbClr val="FFFFFF"/>
                </a:solidFill>
              </a14:hiddenFill>
            </a:ext>
          </a:extLst>
        </p:spPr>
      </p:pic>
      <p:sp>
        <p:nvSpPr>
          <p:cNvPr id="27651" name="Title 1"/>
          <p:cNvSpPr>
            <a:spLocks noGrp="1"/>
          </p:cNvSpPr>
          <p:nvPr>
            <p:ph type="ctrTitle" idx="4294967295"/>
          </p:nvPr>
        </p:nvSpPr>
        <p:spPr>
          <a:xfrm>
            <a:off x="1676400" y="2636838"/>
            <a:ext cx="6227763" cy="1470025"/>
          </a:xfrm>
        </p:spPr>
        <p:txBody>
          <a:bodyPr/>
          <a:lstStyle/>
          <a:p>
            <a:pPr eaLnBrk="1" hangingPunct="1"/>
            <a:r>
              <a:rPr lang="et-EE" altLang="et-EE" sz="2800" dirty="0" smtClean="0">
                <a:solidFill>
                  <a:schemeClr val="bg1"/>
                </a:solidFill>
                <a:latin typeface="Verdana" panose="020B0604030504040204" pitchFamily="34" charset="0"/>
              </a:rPr>
              <a:t>PhD Andro Kull</a:t>
            </a:r>
            <a:br>
              <a:rPr lang="et-EE" altLang="et-EE" sz="2800" dirty="0" smtClean="0">
                <a:solidFill>
                  <a:schemeClr val="bg1"/>
                </a:solidFill>
                <a:latin typeface="Verdana" panose="020B0604030504040204" pitchFamily="34" charset="0"/>
              </a:rPr>
            </a:br>
            <a:r>
              <a:rPr lang="et-EE" altLang="et-EE" sz="2800" dirty="0" smtClean="0">
                <a:solidFill>
                  <a:schemeClr val="bg1"/>
                </a:solidFill>
                <a:latin typeface="Verdana" panose="020B0604030504040204" pitchFamily="34" charset="0"/>
              </a:rPr>
              <a:t>CISA, CISM, CRISC, ABCP</a:t>
            </a:r>
            <a:br>
              <a:rPr lang="et-EE" altLang="et-EE" sz="2800" dirty="0" smtClean="0">
                <a:solidFill>
                  <a:schemeClr val="bg1"/>
                </a:solidFill>
                <a:latin typeface="Verdana" panose="020B0604030504040204" pitchFamily="34" charset="0"/>
              </a:rPr>
            </a:br>
            <a:r>
              <a:rPr lang="et-EE" altLang="et-EE" sz="2800" dirty="0" smtClean="0">
                <a:solidFill>
                  <a:schemeClr val="bg1"/>
                </a:solidFill>
                <a:latin typeface="Verdana" panose="020B0604030504040204" pitchFamily="34" charset="0"/>
                <a:hlinkClick r:id="rId3"/>
              </a:rPr>
              <a:t>Andro@consultit.ee</a:t>
            </a:r>
            <a:r>
              <a:rPr lang="et-EE" altLang="et-EE" sz="2800" dirty="0" smtClean="0">
                <a:solidFill>
                  <a:schemeClr val="bg1"/>
                </a:solidFill>
                <a:latin typeface="Verdana" panose="020B0604030504040204" pitchFamily="34" charset="0"/>
              </a:rPr>
              <a:t/>
            </a:r>
            <a:br>
              <a:rPr lang="et-EE" altLang="et-EE" sz="2800" dirty="0" smtClean="0">
                <a:solidFill>
                  <a:schemeClr val="bg1"/>
                </a:solidFill>
                <a:latin typeface="Verdana" panose="020B0604030504040204" pitchFamily="34" charset="0"/>
              </a:rPr>
            </a:br>
            <a:r>
              <a:rPr lang="et-EE" altLang="et-EE" sz="2800" dirty="0" err="1" smtClean="0">
                <a:solidFill>
                  <a:schemeClr val="bg1"/>
                </a:solidFill>
                <a:latin typeface="Verdana" panose="020B0604030504040204" pitchFamily="34" charset="0"/>
              </a:rPr>
              <a:t>andro.kull</a:t>
            </a:r>
            <a:endParaRPr lang="et-EE" altLang="et-EE" sz="2800" dirty="0" smtClean="0">
              <a:solidFill>
                <a:schemeClr val="bg1"/>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ppt_fassaadiga_sla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Audience</a:t>
            </a:r>
            <a:r>
              <a:rPr lang="et-EE" dirty="0" smtClean="0"/>
              <a:t> and </a:t>
            </a:r>
            <a:r>
              <a:rPr lang="et-EE" dirty="0" err="1" smtClean="0"/>
              <a:t>expectations</a:t>
            </a:r>
            <a:endParaRPr lang="et-EE" dirty="0"/>
          </a:p>
        </p:txBody>
      </p:sp>
      <p:sp>
        <p:nvSpPr>
          <p:cNvPr id="3" name="Content Placeholder 2"/>
          <p:cNvSpPr>
            <a:spLocks noGrp="1"/>
          </p:cNvSpPr>
          <p:nvPr>
            <p:ph idx="1"/>
          </p:nvPr>
        </p:nvSpPr>
        <p:spPr/>
        <p:txBody>
          <a:bodyPr/>
          <a:lstStyle/>
          <a:p>
            <a:r>
              <a:rPr lang="et-EE" sz="2000" dirty="0" err="1" smtClean="0"/>
              <a:t>Expectations</a:t>
            </a:r>
            <a:r>
              <a:rPr lang="et-EE" sz="2000" dirty="0" smtClean="0"/>
              <a:t> </a:t>
            </a:r>
            <a:r>
              <a:rPr lang="et-EE" sz="2000" dirty="0" err="1" smtClean="0"/>
              <a:t>for</a:t>
            </a:r>
            <a:r>
              <a:rPr lang="et-EE" sz="2000" dirty="0" smtClean="0"/>
              <a:t> </a:t>
            </a:r>
            <a:r>
              <a:rPr lang="et-EE" sz="2000" dirty="0" err="1" smtClean="0"/>
              <a:t>the</a:t>
            </a:r>
            <a:r>
              <a:rPr lang="et-EE" sz="2000" dirty="0" smtClean="0"/>
              <a:t> </a:t>
            </a:r>
            <a:r>
              <a:rPr lang="et-EE" sz="2000" dirty="0" err="1" smtClean="0"/>
              <a:t>course</a:t>
            </a:r>
            <a:r>
              <a:rPr lang="et-EE" sz="2000" dirty="0" smtClean="0"/>
              <a:t>?</a:t>
            </a:r>
          </a:p>
          <a:p>
            <a:r>
              <a:rPr lang="et-EE" sz="2000" dirty="0" smtClean="0"/>
              <a:t>1. </a:t>
            </a:r>
          </a:p>
          <a:p>
            <a:r>
              <a:rPr lang="et-EE" sz="2000" dirty="0" smtClean="0"/>
              <a:t>2. </a:t>
            </a:r>
          </a:p>
          <a:p>
            <a:r>
              <a:rPr lang="et-EE" sz="2000" dirty="0" smtClean="0"/>
              <a:t>3. </a:t>
            </a:r>
          </a:p>
          <a:p>
            <a:r>
              <a:rPr lang="et-EE" sz="2000" dirty="0" smtClean="0"/>
              <a:t>4. </a:t>
            </a:r>
          </a:p>
          <a:p>
            <a:r>
              <a:rPr lang="et-EE" sz="2000" dirty="0" smtClean="0"/>
              <a:t>5. </a:t>
            </a:r>
          </a:p>
          <a:p>
            <a:r>
              <a:rPr lang="et-EE" sz="2000" dirty="0" smtClean="0"/>
              <a:t>6. </a:t>
            </a:r>
          </a:p>
          <a:p>
            <a:r>
              <a:rPr lang="et-EE" sz="2000" dirty="0" smtClean="0"/>
              <a:t>7. </a:t>
            </a:r>
          </a:p>
          <a:p>
            <a:r>
              <a:rPr lang="et-EE" sz="2000" dirty="0" smtClean="0"/>
              <a:t>8. </a:t>
            </a:r>
          </a:p>
          <a:p>
            <a:r>
              <a:rPr lang="et-EE" sz="2000" dirty="0" smtClean="0"/>
              <a:t>9. </a:t>
            </a:r>
          </a:p>
          <a:p>
            <a:r>
              <a:rPr lang="et-EE" sz="2000" dirty="0" smtClean="0"/>
              <a:t>10. </a:t>
            </a:r>
            <a:endParaRPr lang="et-EE" sz="2000" dirty="0"/>
          </a:p>
        </p:txBody>
      </p:sp>
    </p:spTree>
    <p:extLst>
      <p:ext uri="{BB962C8B-B14F-4D97-AF65-F5344CB8AC3E}">
        <p14:creationId xmlns:p14="http://schemas.microsoft.com/office/powerpoint/2010/main" val="3048685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t-EE" altLang="et-EE" dirty="0" err="1" smtClean="0">
                <a:latin typeface="Verdana" panose="020B0604030504040204" pitchFamily="34" charset="0"/>
              </a:rPr>
              <a:t>Course</a:t>
            </a:r>
            <a:endParaRPr lang="et-EE" altLang="et-EE" dirty="0" smtClean="0">
              <a:latin typeface="Verdana" panose="020B0604030504040204" pitchFamily="34" charset="0"/>
            </a:endParaRPr>
          </a:p>
        </p:txBody>
      </p:sp>
      <p:sp>
        <p:nvSpPr>
          <p:cNvPr id="15362" name="Content Placeholder 2"/>
          <p:cNvSpPr>
            <a:spLocks noGrp="1"/>
          </p:cNvSpPr>
          <p:nvPr>
            <p:ph idx="1"/>
          </p:nvPr>
        </p:nvSpPr>
        <p:spPr/>
        <p:txBody>
          <a:bodyPr/>
          <a:lstStyle/>
          <a:p>
            <a:r>
              <a:rPr lang="et-EE" sz="2000" u="sng" dirty="0" err="1" smtClean="0"/>
              <a:t>Outline</a:t>
            </a:r>
            <a:endParaRPr lang="et-EE" sz="2000" u="sng" dirty="0" smtClean="0"/>
          </a:p>
          <a:p>
            <a:pPr>
              <a:buFont typeface="Arial" panose="020B0604020202020204" pitchFamily="34" charset="0"/>
              <a:buChar char="•"/>
            </a:pPr>
            <a:r>
              <a:rPr lang="et-EE" sz="2000" dirty="0" err="1" smtClean="0"/>
              <a:t>Cyber</a:t>
            </a:r>
            <a:r>
              <a:rPr lang="et-EE" sz="2000" dirty="0" smtClean="0"/>
              <a:t> </a:t>
            </a:r>
            <a:r>
              <a:rPr lang="et-EE" sz="2000" dirty="0" err="1" smtClean="0"/>
              <a:t>security</a:t>
            </a:r>
            <a:r>
              <a:rPr lang="et-EE" sz="2000" dirty="0" smtClean="0"/>
              <a:t> </a:t>
            </a:r>
            <a:r>
              <a:rPr lang="et-EE" sz="2000" dirty="0" err="1" smtClean="0"/>
              <a:t>as</a:t>
            </a:r>
            <a:r>
              <a:rPr lang="et-EE" sz="2000" dirty="0" smtClean="0"/>
              <a:t> a </a:t>
            </a:r>
            <a:r>
              <a:rPr lang="et-EE" sz="2000" dirty="0" err="1" smtClean="0"/>
              <a:t>process</a:t>
            </a:r>
            <a:r>
              <a:rPr lang="et-EE" sz="2000" dirty="0" smtClean="0"/>
              <a:t>;</a:t>
            </a:r>
          </a:p>
          <a:p>
            <a:pPr>
              <a:buFont typeface="Arial" panose="020B0604020202020204" pitchFamily="34" charset="0"/>
              <a:buChar char="•"/>
            </a:pPr>
            <a:r>
              <a:rPr lang="et-EE" sz="2000" dirty="0" smtClean="0"/>
              <a:t>IS </a:t>
            </a:r>
            <a:r>
              <a:rPr lang="et-EE" sz="2000" dirty="0" err="1" smtClean="0"/>
              <a:t>life</a:t>
            </a:r>
            <a:r>
              <a:rPr lang="et-EE" sz="2000" dirty="0" smtClean="0"/>
              <a:t> </a:t>
            </a:r>
            <a:r>
              <a:rPr lang="et-EE" sz="2000" dirty="0" err="1" smtClean="0"/>
              <a:t>cycle</a:t>
            </a:r>
            <a:r>
              <a:rPr lang="et-EE" sz="2000" dirty="0" smtClean="0"/>
              <a:t>; </a:t>
            </a:r>
          </a:p>
          <a:p>
            <a:pPr>
              <a:buFont typeface="Arial" panose="020B0604020202020204" pitchFamily="34" charset="0"/>
              <a:buChar char="•"/>
            </a:pPr>
            <a:r>
              <a:rPr lang="et-EE" sz="2000" dirty="0" err="1" smtClean="0"/>
              <a:t>Choosing</a:t>
            </a:r>
            <a:r>
              <a:rPr lang="et-EE" sz="2000" dirty="0" smtClean="0"/>
              <a:t> </a:t>
            </a:r>
            <a:r>
              <a:rPr lang="et-EE" sz="2000" dirty="0" err="1" smtClean="0"/>
              <a:t>security</a:t>
            </a:r>
            <a:r>
              <a:rPr lang="et-EE" sz="2000" dirty="0" smtClean="0"/>
              <a:t> </a:t>
            </a:r>
            <a:r>
              <a:rPr lang="et-EE" sz="2000" dirty="0" err="1" smtClean="0"/>
              <a:t>measures</a:t>
            </a:r>
            <a:r>
              <a:rPr lang="et-EE" sz="2000" dirty="0" smtClean="0"/>
              <a:t> </a:t>
            </a:r>
            <a:r>
              <a:rPr lang="et-EE" sz="2000" dirty="0" err="1" smtClean="0"/>
              <a:t>based</a:t>
            </a:r>
            <a:r>
              <a:rPr lang="et-EE" sz="2000" dirty="0" smtClean="0"/>
              <a:t> on </a:t>
            </a:r>
            <a:r>
              <a:rPr lang="et-EE" sz="2000" dirty="0" err="1" smtClean="0"/>
              <a:t>security</a:t>
            </a:r>
            <a:r>
              <a:rPr lang="et-EE" sz="2000" dirty="0" smtClean="0"/>
              <a:t> </a:t>
            </a:r>
            <a:r>
              <a:rPr lang="et-EE" sz="2000" dirty="0" err="1" smtClean="0"/>
              <a:t>model</a:t>
            </a:r>
            <a:r>
              <a:rPr lang="et-EE" sz="2000" dirty="0" smtClean="0"/>
              <a:t>/standard/</a:t>
            </a:r>
            <a:r>
              <a:rPr lang="et-EE" sz="2000" dirty="0" err="1"/>
              <a:t>b</a:t>
            </a:r>
            <a:r>
              <a:rPr lang="et-EE" sz="2000" dirty="0" err="1" smtClean="0"/>
              <a:t>est</a:t>
            </a:r>
            <a:r>
              <a:rPr lang="et-EE" sz="2000" dirty="0" smtClean="0"/>
              <a:t> </a:t>
            </a:r>
            <a:r>
              <a:rPr lang="et-EE" sz="2000" dirty="0" err="1" smtClean="0"/>
              <a:t>practice</a:t>
            </a:r>
            <a:r>
              <a:rPr lang="et-EE" sz="2000" dirty="0" smtClean="0"/>
              <a:t>; </a:t>
            </a:r>
          </a:p>
          <a:p>
            <a:pPr>
              <a:buFont typeface="Arial" panose="020B0604020202020204" pitchFamily="34" charset="0"/>
              <a:buChar char="•"/>
            </a:pPr>
            <a:r>
              <a:rPr lang="et-EE" sz="2000" dirty="0" err="1" smtClean="0"/>
              <a:t>Graded</a:t>
            </a:r>
            <a:r>
              <a:rPr lang="et-EE" sz="2000" dirty="0" smtClean="0"/>
              <a:t> </a:t>
            </a:r>
            <a:r>
              <a:rPr lang="et-EE" sz="2000" dirty="0" err="1" smtClean="0"/>
              <a:t>security</a:t>
            </a:r>
            <a:r>
              <a:rPr lang="et-EE" sz="2000" dirty="0" smtClean="0"/>
              <a:t> </a:t>
            </a:r>
            <a:r>
              <a:rPr lang="et-EE" sz="2000" dirty="0" err="1" smtClean="0"/>
              <a:t>model</a:t>
            </a:r>
            <a:r>
              <a:rPr lang="et-EE" sz="2000" dirty="0" smtClean="0"/>
              <a:t>;</a:t>
            </a:r>
          </a:p>
          <a:p>
            <a:pPr>
              <a:buFont typeface="Arial" panose="020B0604020202020204" pitchFamily="34" charset="0"/>
              <a:buChar char="•"/>
            </a:pPr>
            <a:r>
              <a:rPr lang="et-EE" sz="2000" dirty="0" err="1" smtClean="0"/>
              <a:t>Security</a:t>
            </a:r>
            <a:r>
              <a:rPr lang="et-EE" sz="2000" dirty="0" smtClean="0"/>
              <a:t> </a:t>
            </a:r>
            <a:r>
              <a:rPr lang="et-EE" sz="2000" dirty="0" err="1" smtClean="0"/>
              <a:t>expences</a:t>
            </a:r>
            <a:r>
              <a:rPr lang="et-EE" sz="2000" dirty="0" smtClean="0"/>
              <a:t> and </a:t>
            </a:r>
            <a:r>
              <a:rPr lang="et-EE" sz="2000" dirty="0" err="1" smtClean="0"/>
              <a:t>optimization</a:t>
            </a:r>
            <a:r>
              <a:rPr lang="et-EE" sz="2000" dirty="0" smtClean="0"/>
              <a:t>;</a:t>
            </a:r>
          </a:p>
          <a:p>
            <a:pPr>
              <a:buFont typeface="Arial" panose="020B0604020202020204" pitchFamily="34" charset="0"/>
              <a:buChar char="•"/>
            </a:pPr>
            <a:r>
              <a:rPr lang="et-EE" sz="2000" dirty="0" err="1" smtClean="0"/>
              <a:t>Cooperation</a:t>
            </a:r>
            <a:r>
              <a:rPr lang="et-EE" sz="2000" dirty="0" smtClean="0"/>
              <a:t> at </a:t>
            </a:r>
            <a:r>
              <a:rPr lang="et-EE" sz="2000" dirty="0" err="1" smtClean="0"/>
              <a:t>organization</a:t>
            </a:r>
            <a:r>
              <a:rPr lang="et-EE" sz="2000" dirty="0" smtClean="0"/>
              <a:t>/</a:t>
            </a:r>
            <a:r>
              <a:rPr lang="et-EE" sz="2000" dirty="0" err="1" smtClean="0"/>
              <a:t>state</a:t>
            </a:r>
            <a:r>
              <a:rPr lang="et-EE" sz="2000" dirty="0" smtClean="0"/>
              <a:t>/</a:t>
            </a:r>
            <a:r>
              <a:rPr lang="et-EE" sz="2000" dirty="0" err="1" smtClean="0"/>
              <a:t>international</a:t>
            </a:r>
            <a:r>
              <a:rPr lang="et-EE" sz="2000" dirty="0" smtClean="0"/>
              <a:t> </a:t>
            </a:r>
            <a:r>
              <a:rPr lang="et-EE" sz="2000" dirty="0" err="1" smtClean="0"/>
              <a:t>level</a:t>
            </a:r>
            <a:r>
              <a:rPr lang="et-EE" sz="2000" dirty="0" smtClean="0"/>
              <a:t>.</a:t>
            </a:r>
          </a:p>
          <a:p>
            <a:pPr marL="0" indent="0"/>
            <a:endParaRPr lang="et-EE" altLang="et-EE" sz="2000" dirty="0" smtClean="0">
              <a:latin typeface="Verdana" panose="020B0604030504040204" pitchFamily="34" charset="0"/>
            </a:endParaRPr>
          </a:p>
          <a:p>
            <a:pPr marL="0" indent="0"/>
            <a:r>
              <a:rPr lang="et-EE" sz="2000" dirty="0">
                <a:hlinkClick r:id="rId2" tooltip="ois.ttu.ee"/>
              </a:rPr>
              <a:t>ois.ttu.ee</a:t>
            </a:r>
            <a:endParaRPr lang="et-EE" altLang="et-EE" sz="2000" dirty="0" smtClean="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t-EE" altLang="et-EE" dirty="0" err="1" smtClean="0">
                <a:latin typeface="Verdana" panose="020B0604030504040204" pitchFamily="34" charset="0"/>
              </a:rPr>
              <a:t>Course</a:t>
            </a:r>
            <a:endParaRPr lang="et-EE" altLang="et-EE" dirty="0" smtClean="0">
              <a:latin typeface="Verdana" panose="020B0604030504040204" pitchFamily="34" charset="0"/>
            </a:endParaRPr>
          </a:p>
        </p:txBody>
      </p:sp>
      <p:sp>
        <p:nvSpPr>
          <p:cNvPr id="15362" name="Content Placeholder 2"/>
          <p:cNvSpPr>
            <a:spLocks noGrp="1"/>
          </p:cNvSpPr>
          <p:nvPr>
            <p:ph idx="1"/>
          </p:nvPr>
        </p:nvSpPr>
        <p:spPr/>
        <p:txBody>
          <a:bodyPr/>
          <a:lstStyle/>
          <a:p>
            <a:r>
              <a:rPr lang="et-EE" sz="2000" u="sng" dirty="0" err="1" smtClean="0"/>
              <a:t>Knowledge</a:t>
            </a:r>
            <a:endParaRPr lang="et-EE" sz="2000" dirty="0"/>
          </a:p>
          <a:p>
            <a:pPr>
              <a:buFont typeface="Arial" panose="020B0604020202020204" pitchFamily="34" charset="0"/>
              <a:buChar char="•"/>
            </a:pPr>
            <a:r>
              <a:rPr lang="et-EE" sz="2000" dirty="0" err="1" smtClean="0"/>
              <a:t>Terminology</a:t>
            </a:r>
            <a:r>
              <a:rPr lang="et-EE" sz="2000" dirty="0" smtClean="0"/>
              <a:t>, </a:t>
            </a:r>
            <a:r>
              <a:rPr lang="et-EE" sz="2000" dirty="0" err="1" smtClean="0"/>
              <a:t>security</a:t>
            </a:r>
            <a:r>
              <a:rPr lang="et-EE" sz="2000" dirty="0" smtClean="0"/>
              <a:t> </a:t>
            </a:r>
            <a:r>
              <a:rPr lang="et-EE" sz="2000" dirty="0" err="1" smtClean="0"/>
              <a:t>problem</a:t>
            </a:r>
            <a:r>
              <a:rPr lang="et-EE" sz="2000" dirty="0" smtClean="0"/>
              <a:t> </a:t>
            </a:r>
            <a:r>
              <a:rPr lang="et-EE" sz="2000" dirty="0" err="1" smtClean="0"/>
              <a:t>description</a:t>
            </a:r>
            <a:r>
              <a:rPr lang="et-EE" sz="2000" dirty="0" smtClean="0"/>
              <a:t> </a:t>
            </a:r>
            <a:endParaRPr lang="et-EE" sz="2000" dirty="0"/>
          </a:p>
          <a:p>
            <a:pPr>
              <a:buFont typeface="Arial" panose="020B0604020202020204" pitchFamily="34" charset="0"/>
              <a:buChar char="•"/>
            </a:pPr>
            <a:r>
              <a:rPr lang="et-EE" sz="2000" dirty="0" err="1" smtClean="0"/>
              <a:t>Understand</a:t>
            </a:r>
            <a:r>
              <a:rPr lang="et-EE" sz="2000" dirty="0" smtClean="0"/>
              <a:t> </a:t>
            </a:r>
            <a:r>
              <a:rPr lang="et-EE" sz="2000" dirty="0" err="1" smtClean="0"/>
              <a:t>security</a:t>
            </a:r>
            <a:r>
              <a:rPr lang="et-EE" sz="2000" dirty="0" smtClean="0"/>
              <a:t> </a:t>
            </a:r>
            <a:r>
              <a:rPr lang="et-EE" sz="2000" dirty="0" err="1" smtClean="0"/>
              <a:t>as</a:t>
            </a:r>
            <a:r>
              <a:rPr lang="et-EE" sz="2000" dirty="0" smtClean="0"/>
              <a:t> a </a:t>
            </a:r>
            <a:r>
              <a:rPr lang="et-EE" sz="2000" dirty="0" err="1" smtClean="0"/>
              <a:t>process</a:t>
            </a:r>
            <a:endParaRPr lang="et-EE" sz="2000" dirty="0"/>
          </a:p>
          <a:p>
            <a:pPr>
              <a:buFont typeface="Arial" panose="020B0604020202020204" pitchFamily="34" charset="0"/>
              <a:buChar char="•"/>
            </a:pPr>
            <a:r>
              <a:rPr lang="et-EE" sz="2000" dirty="0" err="1" smtClean="0"/>
              <a:t>What</a:t>
            </a:r>
            <a:r>
              <a:rPr lang="et-EE" sz="2000" dirty="0" smtClean="0"/>
              <a:t> </a:t>
            </a:r>
            <a:r>
              <a:rPr lang="et-EE" sz="2000" dirty="0" err="1" smtClean="0"/>
              <a:t>may</a:t>
            </a:r>
            <a:r>
              <a:rPr lang="et-EE" sz="2000" dirty="0" smtClean="0"/>
              <a:t> </a:t>
            </a:r>
            <a:r>
              <a:rPr lang="et-EE" sz="2000" dirty="0" err="1" smtClean="0"/>
              <a:t>work</a:t>
            </a:r>
            <a:r>
              <a:rPr lang="et-EE" sz="2000" dirty="0" smtClean="0"/>
              <a:t> </a:t>
            </a:r>
            <a:r>
              <a:rPr lang="et-EE" sz="2000" dirty="0" err="1" smtClean="0"/>
              <a:t>for</a:t>
            </a:r>
            <a:r>
              <a:rPr lang="et-EE" sz="2000" dirty="0" smtClean="0"/>
              <a:t> </a:t>
            </a:r>
            <a:r>
              <a:rPr lang="et-EE" sz="2000" dirty="0" err="1" smtClean="0"/>
              <a:t>security</a:t>
            </a:r>
            <a:r>
              <a:rPr lang="et-EE" sz="2000" dirty="0" smtClean="0"/>
              <a:t> </a:t>
            </a:r>
            <a:r>
              <a:rPr lang="et-EE" sz="2000" dirty="0" err="1" smtClean="0"/>
              <a:t>governance</a:t>
            </a:r>
            <a:r>
              <a:rPr lang="et-EE" sz="2000" dirty="0"/>
              <a:t>  </a:t>
            </a:r>
          </a:p>
          <a:p>
            <a:pPr>
              <a:buFont typeface="Arial" panose="020B0604020202020204" pitchFamily="34" charset="0"/>
              <a:buChar char="•"/>
            </a:pPr>
            <a:r>
              <a:rPr lang="et-EE" sz="2000" dirty="0" err="1" smtClean="0"/>
              <a:t>Security</a:t>
            </a:r>
            <a:r>
              <a:rPr lang="et-EE" sz="2000" dirty="0" smtClean="0"/>
              <a:t> </a:t>
            </a:r>
            <a:r>
              <a:rPr lang="et-EE" sz="2000" dirty="0" err="1" smtClean="0"/>
              <a:t>economic</a:t>
            </a:r>
            <a:r>
              <a:rPr lang="et-EE" sz="2000" dirty="0" smtClean="0"/>
              <a:t> </a:t>
            </a:r>
            <a:r>
              <a:rPr lang="et-EE" sz="2000" dirty="0" err="1" smtClean="0"/>
              <a:t>aspects</a:t>
            </a:r>
            <a:r>
              <a:rPr lang="et-EE" sz="2000" dirty="0" smtClean="0"/>
              <a:t> and </a:t>
            </a:r>
            <a:r>
              <a:rPr lang="et-EE" sz="2000" dirty="0" err="1" smtClean="0"/>
              <a:t>cost</a:t>
            </a:r>
            <a:r>
              <a:rPr lang="et-EE" sz="2000" dirty="0" smtClean="0"/>
              <a:t> </a:t>
            </a:r>
            <a:r>
              <a:rPr lang="et-EE" sz="2000" dirty="0" err="1" smtClean="0"/>
              <a:t>optimization</a:t>
            </a:r>
            <a:endParaRPr lang="et-EE" sz="2000" dirty="0" smtClean="0"/>
          </a:p>
          <a:p>
            <a:pPr marL="0" indent="0"/>
            <a:r>
              <a:rPr lang="et-EE" sz="2000" dirty="0"/>
              <a:t> </a:t>
            </a:r>
          </a:p>
          <a:p>
            <a:pPr>
              <a:buFont typeface="Arial" panose="020B0604020202020204" pitchFamily="34" charset="0"/>
              <a:buChar char="•"/>
            </a:pPr>
            <a:endParaRPr lang="et-EE" altLang="et-EE" sz="2000" dirty="0" smtClean="0">
              <a:latin typeface="Verdana" panose="020B0604030504040204" pitchFamily="34" charset="0"/>
            </a:endParaRPr>
          </a:p>
          <a:p>
            <a:pPr marL="0" indent="0"/>
            <a:r>
              <a:rPr lang="et-EE" sz="2000" dirty="0">
                <a:hlinkClick r:id="rId2" tooltip="ois.ttu.ee"/>
              </a:rPr>
              <a:t>ois.ttu.ee</a:t>
            </a:r>
            <a:endParaRPr lang="et-EE" altLang="et-EE" sz="2000" dirty="0" smtClean="0">
              <a:latin typeface="Verdana" panose="020B0604030504040204" pitchFamily="34" charset="0"/>
            </a:endParaRPr>
          </a:p>
        </p:txBody>
      </p:sp>
    </p:spTree>
    <p:extLst>
      <p:ext uri="{BB962C8B-B14F-4D97-AF65-F5344CB8AC3E}">
        <p14:creationId xmlns:p14="http://schemas.microsoft.com/office/powerpoint/2010/main" val="33486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Evaluation</a:t>
            </a:r>
            <a:endParaRPr lang="et-EE" dirty="0"/>
          </a:p>
        </p:txBody>
      </p:sp>
      <p:sp>
        <p:nvSpPr>
          <p:cNvPr id="3" name="Content Placeholder 2"/>
          <p:cNvSpPr>
            <a:spLocks noGrp="1"/>
          </p:cNvSpPr>
          <p:nvPr>
            <p:ph idx="1"/>
          </p:nvPr>
        </p:nvSpPr>
        <p:spPr/>
        <p:txBody>
          <a:bodyPr/>
          <a:lstStyle/>
          <a:p>
            <a:r>
              <a:rPr lang="en-US" sz="1800" u="sng" dirty="0" smtClean="0"/>
              <a:t>Evaluation criteria</a:t>
            </a:r>
            <a:endParaRPr lang="et-EE" sz="1800" dirty="0" smtClean="0"/>
          </a:p>
          <a:p>
            <a:pPr>
              <a:buAutoNum type="arabicParenR"/>
            </a:pPr>
            <a:r>
              <a:rPr lang="en-US" sz="1800" dirty="0" smtClean="0"/>
              <a:t>Homework assignments The course contains several obligatory homework assignments. Assignments are supervised and graded during practice times. Maximum summary points for all assignments: 20. </a:t>
            </a:r>
            <a:endParaRPr lang="et-EE" sz="1800" dirty="0" smtClean="0"/>
          </a:p>
          <a:p>
            <a:pPr>
              <a:buAutoNum type="arabicParenR"/>
            </a:pPr>
            <a:r>
              <a:rPr lang="en-US" sz="1800" dirty="0" smtClean="0"/>
              <a:t>Exam In order to pass the course, each student has to pass the written exam. Maximum points: 80. </a:t>
            </a:r>
            <a:endParaRPr lang="et-EE" sz="1800" dirty="0" smtClean="0"/>
          </a:p>
          <a:p>
            <a:pPr>
              <a:buAutoNum type="arabicParenR"/>
            </a:pPr>
            <a:r>
              <a:rPr lang="en-US" sz="1800" dirty="0" smtClean="0"/>
              <a:t>Final evaluation The final grade for each student is calculated using a summary score of the homework assignments and the exam, </a:t>
            </a:r>
            <a:r>
              <a:rPr lang="en-US" sz="1800" dirty="0" err="1" smtClean="0"/>
              <a:t>ie</a:t>
            </a:r>
            <a:r>
              <a:rPr lang="en-US" sz="1800" dirty="0" smtClean="0"/>
              <a:t>. 20% for the homework, 80% for the exam.</a:t>
            </a:r>
            <a:endParaRPr lang="et-EE" sz="1800" dirty="0"/>
          </a:p>
        </p:txBody>
      </p:sp>
    </p:spTree>
    <p:extLst>
      <p:ext uri="{BB962C8B-B14F-4D97-AF65-F5344CB8AC3E}">
        <p14:creationId xmlns:p14="http://schemas.microsoft.com/office/powerpoint/2010/main" val="281116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Evaluation</a:t>
            </a:r>
            <a:endParaRPr lang="et-EE" dirty="0"/>
          </a:p>
        </p:txBody>
      </p:sp>
      <p:sp>
        <p:nvSpPr>
          <p:cNvPr id="3" name="Content Placeholder 2"/>
          <p:cNvSpPr>
            <a:spLocks noGrp="1"/>
          </p:cNvSpPr>
          <p:nvPr>
            <p:ph idx="1"/>
          </p:nvPr>
        </p:nvSpPr>
        <p:spPr/>
        <p:txBody>
          <a:bodyPr/>
          <a:lstStyle/>
          <a:p>
            <a:r>
              <a:rPr lang="en-US" sz="2000" u="sng" dirty="0" smtClean="0"/>
              <a:t>The grades </a:t>
            </a:r>
            <a:r>
              <a:rPr lang="en-US" sz="2000" dirty="0" smtClean="0"/>
              <a:t>are assigned as follows:</a:t>
            </a:r>
            <a:endParaRPr lang="et-EE" sz="2000" dirty="0" smtClean="0"/>
          </a:p>
          <a:p>
            <a:r>
              <a:rPr lang="en-US" sz="2000" dirty="0" smtClean="0"/>
              <a:t>score &gt;= 90 -- grade 5 (excellent)</a:t>
            </a:r>
            <a:endParaRPr lang="et-EE" sz="2000" dirty="0" smtClean="0"/>
          </a:p>
          <a:p>
            <a:r>
              <a:rPr lang="en-US" sz="2000" dirty="0" smtClean="0"/>
              <a:t>80 &lt; score ≤ 90 -- grade 4 (very good)</a:t>
            </a:r>
            <a:endParaRPr lang="et-EE" sz="2000" dirty="0" smtClean="0"/>
          </a:p>
          <a:p>
            <a:r>
              <a:rPr lang="en-US" sz="2000" dirty="0" smtClean="0"/>
              <a:t>70 &lt; score ≤ 80 -- grade 3 (good)</a:t>
            </a:r>
            <a:endParaRPr lang="et-EE" sz="2000" dirty="0" smtClean="0"/>
          </a:p>
          <a:p>
            <a:r>
              <a:rPr lang="en-US" sz="2000" dirty="0" smtClean="0"/>
              <a:t>60 &lt; score ≤ 70 -- grade 2 (satisfactory)</a:t>
            </a:r>
            <a:endParaRPr lang="et-EE" sz="2000" dirty="0" smtClean="0"/>
          </a:p>
          <a:p>
            <a:r>
              <a:rPr lang="en-US" sz="2000" dirty="0" smtClean="0"/>
              <a:t>50 &lt; score ≤ 60 -- grade 1 (pass)</a:t>
            </a:r>
            <a:endParaRPr lang="et-EE" sz="2000" dirty="0" smtClean="0"/>
          </a:p>
          <a:p>
            <a:r>
              <a:rPr lang="en-US" sz="2000" dirty="0" smtClean="0"/>
              <a:t>score &lt; 50 -- grade 0 (failed)</a:t>
            </a:r>
            <a:endParaRPr lang="et-EE" sz="2000" dirty="0"/>
          </a:p>
        </p:txBody>
      </p:sp>
    </p:spTree>
    <p:extLst>
      <p:ext uri="{BB962C8B-B14F-4D97-AF65-F5344CB8AC3E}">
        <p14:creationId xmlns:p14="http://schemas.microsoft.com/office/powerpoint/2010/main" val="284939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t-EE" altLang="et-EE" dirty="0" err="1" smtClean="0">
                <a:latin typeface="Verdana" panose="020B0604030504040204" pitchFamily="34" charset="0"/>
              </a:rPr>
              <a:t>Introduction</a:t>
            </a:r>
            <a:endParaRPr lang="et-EE" altLang="et-EE" dirty="0" smtClean="0">
              <a:latin typeface="Verdana" panose="020B0604030504040204" pitchFamily="34" charset="0"/>
            </a:endParaRPr>
          </a:p>
        </p:txBody>
      </p:sp>
      <p:sp>
        <p:nvSpPr>
          <p:cNvPr id="15362" name="Content Placeholder 2"/>
          <p:cNvSpPr>
            <a:spLocks noGrp="1"/>
          </p:cNvSpPr>
          <p:nvPr>
            <p:ph idx="1"/>
          </p:nvPr>
        </p:nvSpPr>
        <p:spPr/>
        <p:txBody>
          <a:bodyPr/>
          <a:lstStyle/>
          <a:p>
            <a:r>
              <a:rPr lang="et-EE" sz="1800" dirty="0" err="1" smtClean="0"/>
              <a:t>Information</a:t>
            </a:r>
            <a:r>
              <a:rPr lang="et-EE" sz="1800" dirty="0" smtClean="0"/>
              <a:t> and </a:t>
            </a:r>
            <a:r>
              <a:rPr lang="et-EE" sz="1800" dirty="0" err="1" smtClean="0"/>
              <a:t>Cyber</a:t>
            </a:r>
            <a:r>
              <a:rPr lang="et-EE" sz="1800" dirty="0" smtClean="0"/>
              <a:t> </a:t>
            </a:r>
            <a:r>
              <a:rPr lang="et-EE" sz="1800" dirty="0" err="1" smtClean="0"/>
              <a:t>Security</a:t>
            </a:r>
            <a:r>
              <a:rPr lang="et-EE" sz="1800" dirty="0" smtClean="0"/>
              <a:t> </a:t>
            </a:r>
            <a:r>
              <a:rPr lang="et-EE" sz="1800" u="sng" dirty="0" err="1" smtClean="0"/>
              <a:t>Assurance</a:t>
            </a:r>
            <a:r>
              <a:rPr lang="et-EE" sz="1800" dirty="0" smtClean="0"/>
              <a:t> in </a:t>
            </a:r>
          </a:p>
          <a:p>
            <a:r>
              <a:rPr lang="et-EE" sz="1800" dirty="0" err="1" smtClean="0"/>
              <a:t>Organisations</a:t>
            </a:r>
            <a:endParaRPr lang="et-EE" sz="1800" dirty="0" smtClean="0"/>
          </a:p>
          <a:p>
            <a:endParaRPr lang="et-EE" altLang="et-EE" sz="1800" b="1" dirty="0" smtClean="0">
              <a:latin typeface="Verdana" panose="020B0604030504040204" pitchFamily="34" charset="0"/>
            </a:endParaRPr>
          </a:p>
          <a:p>
            <a:pPr marL="457200" lvl="1" indent="0">
              <a:buNone/>
            </a:pPr>
            <a:r>
              <a:rPr lang="en-US" altLang="et-EE" sz="1800" b="1" dirty="0" smtClean="0">
                <a:latin typeface="Verdana" panose="020B0604030504040204" pitchFamily="34" charset="0"/>
              </a:rPr>
              <a:t>Assurance</a:t>
            </a:r>
            <a:r>
              <a:rPr lang="en-US" altLang="et-EE" sz="1800" dirty="0" smtClean="0">
                <a:latin typeface="Verdana" panose="020B0604030504040204" pitchFamily="34" charset="0"/>
              </a:rPr>
              <a:t> service is an independent professional service with the goal of improving the information or the context of the information so that decision makers can make more informed, and presumably better, decisions. Assurance services provide independent and professional opinions that reduce the information risk (risk that comes from incorrect information)</a:t>
            </a:r>
            <a:r>
              <a:rPr lang="et-EE" altLang="et-EE" sz="1800" dirty="0" smtClean="0">
                <a:latin typeface="Verdana" panose="020B0604030504040204" pitchFamily="34" charset="0"/>
              </a:rPr>
              <a:t>.</a:t>
            </a:r>
          </a:p>
          <a:p>
            <a:endParaRPr lang="et-EE" altLang="et-EE" sz="1800" dirty="0">
              <a:latin typeface="Verdana" panose="020B0604030504040204" pitchFamily="34" charset="0"/>
            </a:endParaRPr>
          </a:p>
          <a:p>
            <a:r>
              <a:rPr lang="et-EE" altLang="et-EE" sz="1800" dirty="0" smtClean="0">
                <a:latin typeface="Verdana" panose="020B0604030504040204" pitchFamily="34" charset="0"/>
                <a:hlinkClick r:id="rId2"/>
              </a:rPr>
              <a:t>www.wikipedia.org</a:t>
            </a:r>
            <a:r>
              <a:rPr lang="et-EE" altLang="et-EE" sz="1800" dirty="0" smtClean="0">
                <a:latin typeface="Verdana" panose="020B0604030504040204" pitchFamily="34" charset="0"/>
              </a:rPr>
              <a:t> </a:t>
            </a:r>
          </a:p>
        </p:txBody>
      </p:sp>
    </p:spTree>
    <p:extLst>
      <p:ext uri="{BB962C8B-B14F-4D97-AF65-F5344CB8AC3E}">
        <p14:creationId xmlns:p14="http://schemas.microsoft.com/office/powerpoint/2010/main" val="3605567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 lecture</Template>
  <TotalTime>8185</TotalTime>
  <Words>2329</Words>
  <Application>Microsoft Office PowerPoint</Application>
  <PresentationFormat>On-screen Show (4:3)</PresentationFormat>
  <Paragraphs>427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Verdana</vt:lpstr>
      <vt:lpstr>Office Theme</vt:lpstr>
      <vt:lpstr>PowerPoint Presentation</vt:lpstr>
      <vt:lpstr>Information and Cyber Security Assurance in Organisations</vt:lpstr>
      <vt:lpstr>Self-introduction</vt:lpstr>
      <vt:lpstr>Audience and expectations</vt:lpstr>
      <vt:lpstr>Course</vt:lpstr>
      <vt:lpstr>Course</vt:lpstr>
      <vt:lpstr>Evaluation</vt:lpstr>
      <vt:lpstr>Evaluation</vt:lpstr>
      <vt:lpstr>Introduction</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IT risk and control concept</vt:lpstr>
      <vt:lpstr>Course themes</vt:lpstr>
      <vt:lpstr>Course themes</vt:lpstr>
      <vt:lpstr>Course plan</vt:lpstr>
      <vt:lpstr>Practice</vt:lpstr>
      <vt:lpstr>PhD Andro Kull CISA, CISM, CRISC, ABCP Andro@consultit.ee andro.kull</vt:lpstr>
      <vt:lpstr>PowerPoint Presentation</vt:lpstr>
    </vt:vector>
  </TitlesOfParts>
  <Company>Eesti Energia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Andro Kull</dc:creator>
  <cp:lastModifiedBy>Andro Kull</cp:lastModifiedBy>
  <cp:revision>23</cp:revision>
  <dcterms:created xsi:type="dcterms:W3CDTF">2015-08-27T13:05:07Z</dcterms:created>
  <dcterms:modified xsi:type="dcterms:W3CDTF">2015-09-02T06:28:38Z</dcterms:modified>
</cp:coreProperties>
</file>