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57" r:id="rId5"/>
    <p:sldId id="259" r:id="rId6"/>
    <p:sldId id="260" r:id="rId7"/>
    <p:sldId id="268" r:id="rId8"/>
    <p:sldId id="269" r:id="rId9"/>
    <p:sldId id="270" r:id="rId10"/>
    <p:sldId id="273" r:id="rId11"/>
    <p:sldId id="274" r:id="rId12"/>
    <p:sldId id="271" r:id="rId13"/>
    <p:sldId id="272" r:id="rId14"/>
    <p:sldId id="276" r:id="rId15"/>
    <p:sldId id="275" r:id="rId16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5DB5E-6E44-4665-B8BE-14BD8E6DC78A}" type="datetimeFigureOut">
              <a:rPr lang="et-EE" smtClean="0"/>
              <a:t>2.02.2016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930E1-F3A1-4A5B-BD89-839C61DA04E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54468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5DB5E-6E44-4665-B8BE-14BD8E6DC78A}" type="datetimeFigureOut">
              <a:rPr lang="et-EE" smtClean="0"/>
              <a:t>2.02.2016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930E1-F3A1-4A5B-BD89-839C61DA04E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36254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5DB5E-6E44-4665-B8BE-14BD8E6DC78A}" type="datetimeFigureOut">
              <a:rPr lang="et-EE" smtClean="0"/>
              <a:t>2.02.2016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930E1-F3A1-4A5B-BD89-839C61DA04E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57875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5DB5E-6E44-4665-B8BE-14BD8E6DC78A}" type="datetimeFigureOut">
              <a:rPr lang="et-EE" smtClean="0"/>
              <a:t>2.02.2016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930E1-F3A1-4A5B-BD89-839C61DA04E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966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5DB5E-6E44-4665-B8BE-14BD8E6DC78A}" type="datetimeFigureOut">
              <a:rPr lang="et-EE" smtClean="0"/>
              <a:t>2.02.2016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930E1-F3A1-4A5B-BD89-839C61DA04E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07716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5DB5E-6E44-4665-B8BE-14BD8E6DC78A}" type="datetimeFigureOut">
              <a:rPr lang="et-EE" smtClean="0"/>
              <a:t>2.02.2016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930E1-F3A1-4A5B-BD89-839C61DA04E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78784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5DB5E-6E44-4665-B8BE-14BD8E6DC78A}" type="datetimeFigureOut">
              <a:rPr lang="et-EE" smtClean="0"/>
              <a:t>2.02.2016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930E1-F3A1-4A5B-BD89-839C61DA04E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07079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5DB5E-6E44-4665-B8BE-14BD8E6DC78A}" type="datetimeFigureOut">
              <a:rPr lang="et-EE" smtClean="0"/>
              <a:t>2.02.2016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930E1-F3A1-4A5B-BD89-839C61DA04E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70381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5DB5E-6E44-4665-B8BE-14BD8E6DC78A}" type="datetimeFigureOut">
              <a:rPr lang="et-EE" smtClean="0"/>
              <a:t>2.02.2016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930E1-F3A1-4A5B-BD89-839C61DA04E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81863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5DB5E-6E44-4665-B8BE-14BD8E6DC78A}" type="datetimeFigureOut">
              <a:rPr lang="et-EE" smtClean="0"/>
              <a:t>2.02.2016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930E1-F3A1-4A5B-BD89-839C61DA04E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05523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5DB5E-6E44-4665-B8BE-14BD8E6DC78A}" type="datetimeFigureOut">
              <a:rPr lang="et-EE" smtClean="0"/>
              <a:t>2.02.2016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930E1-F3A1-4A5B-BD89-839C61DA04E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47343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5DB5E-6E44-4665-B8BE-14BD8E6DC78A}" type="datetimeFigureOut">
              <a:rPr lang="et-EE" smtClean="0"/>
              <a:t>2.02.2016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930E1-F3A1-4A5B-BD89-839C61DA04E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6507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ourses.cs.ttu.ee/pages/ITX853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t-EE" smtClean="0"/>
              <a:t/>
            </a:r>
            <a:br>
              <a:rPr lang="et-EE" smtClean="0"/>
            </a:br>
            <a:r>
              <a:rPr lang="et-EE" smtClean="0"/>
              <a:t>Project courses </a:t>
            </a:r>
            <a:r>
              <a:rPr lang="et-EE" smtClean="0"/>
              <a:t/>
            </a:r>
            <a:br>
              <a:rPr lang="et-EE" smtClean="0"/>
            </a:br>
            <a:r>
              <a:rPr lang="et-EE" smtClean="0"/>
              <a:t>for master students</a:t>
            </a:r>
            <a:r>
              <a:rPr lang="et-EE" smtClean="0"/>
              <a:t/>
            </a:r>
            <a:br>
              <a:rPr lang="et-EE" smtClean="0"/>
            </a:br>
            <a:r>
              <a:rPr lang="et-EE"/>
              <a:t/>
            </a:r>
            <a:br>
              <a:rPr lang="et-EE"/>
            </a:br>
            <a:r>
              <a:rPr lang="et-EE" sz="2700" smtClean="0"/>
              <a:t/>
            </a:r>
            <a:br>
              <a:rPr lang="et-EE" sz="2700" smtClean="0"/>
            </a:br>
            <a:r>
              <a:rPr lang="et-EE" sz="2700" smtClean="0"/>
              <a:t>Tanel Tammet</a:t>
            </a:r>
            <a:endParaRPr lang="et-EE" sz="27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smtClean="0"/>
              <a:t> 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41454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Evaluation process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Evaluation </a:t>
            </a:r>
            <a:r>
              <a:rPr lang="en-US"/>
              <a:t>is conducted by the </a:t>
            </a:r>
            <a:r>
              <a:rPr lang="en-US" b="1"/>
              <a:t>committee of teachers </a:t>
            </a:r>
            <a:r>
              <a:rPr lang="en-US"/>
              <a:t>after the presentation of the project by the team</a:t>
            </a:r>
            <a:r>
              <a:rPr lang="en-US"/>
              <a:t>. </a:t>
            </a:r>
            <a:endParaRPr lang="et-EE" smtClean="0"/>
          </a:p>
          <a:p>
            <a:endParaRPr lang="en-US"/>
          </a:p>
          <a:p>
            <a:r>
              <a:rPr lang="en-US"/>
              <a:t>Both the </a:t>
            </a:r>
            <a:r>
              <a:rPr lang="en-US" b="1"/>
              <a:t>end result of the project (50%) </a:t>
            </a:r>
            <a:r>
              <a:rPr lang="en-US"/>
              <a:t>and the </a:t>
            </a:r>
            <a:r>
              <a:rPr lang="en-US" b="1"/>
              <a:t>positive impact of the student to the project (50%</a:t>
            </a:r>
            <a:r>
              <a:rPr lang="en-US"/>
              <a:t>) are evaluated</a:t>
            </a:r>
            <a:r>
              <a:rPr lang="en-US"/>
              <a:t>. </a:t>
            </a:r>
            <a:endParaRPr lang="et-EE" smtClean="0"/>
          </a:p>
          <a:p>
            <a:endParaRPr lang="en-US"/>
          </a:p>
          <a:p>
            <a:r>
              <a:rPr lang="en-US"/>
              <a:t>The end result of the project and the impact of each student is evaluated by the committee of teachers, </a:t>
            </a:r>
            <a:r>
              <a:rPr lang="en-US"/>
              <a:t>based </a:t>
            </a:r>
            <a:r>
              <a:rPr lang="en-US" smtClean="0"/>
              <a:t>on</a:t>
            </a:r>
            <a:endParaRPr lang="et-EE" smtClean="0"/>
          </a:p>
          <a:p>
            <a:pPr lvl="1"/>
            <a:r>
              <a:rPr lang="en-US" smtClean="0"/>
              <a:t>the </a:t>
            </a:r>
            <a:r>
              <a:rPr lang="en-US"/>
              <a:t>web page documenting the development process</a:t>
            </a:r>
            <a:r>
              <a:rPr lang="en-US"/>
              <a:t>, </a:t>
            </a:r>
            <a:endParaRPr lang="et-EE" smtClean="0"/>
          </a:p>
          <a:p>
            <a:pPr lvl="1"/>
            <a:r>
              <a:rPr lang="en-US" smtClean="0"/>
              <a:t>evaluation </a:t>
            </a:r>
            <a:r>
              <a:rPr lang="en-US"/>
              <a:t>given by the teacher supervising the </a:t>
            </a:r>
            <a:r>
              <a:rPr lang="en-US"/>
              <a:t>project</a:t>
            </a:r>
            <a:r>
              <a:rPr lang="en-US" smtClean="0"/>
              <a:t>,</a:t>
            </a:r>
            <a:endParaRPr lang="et-EE" smtClean="0"/>
          </a:p>
          <a:p>
            <a:pPr lvl="1"/>
            <a:r>
              <a:rPr lang="en-US" smtClean="0"/>
              <a:t>the </a:t>
            </a:r>
            <a:r>
              <a:rPr lang="en-US"/>
              <a:t>evaluation of the supervisor/contact person of </a:t>
            </a:r>
            <a:r>
              <a:rPr lang="en-US"/>
              <a:t>the </a:t>
            </a:r>
            <a:r>
              <a:rPr lang="en-US" smtClean="0"/>
              <a:t>company</a:t>
            </a:r>
            <a:endParaRPr lang="et-EE" smtClean="0"/>
          </a:p>
          <a:p>
            <a:pPr lvl="1"/>
            <a:r>
              <a:rPr lang="en-US" smtClean="0"/>
              <a:t>the </a:t>
            </a:r>
            <a:r>
              <a:rPr lang="en-US"/>
              <a:t>presentation of the students.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1636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Evaluation criteria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mtClean="0"/>
              <a:t>The </a:t>
            </a:r>
            <a:r>
              <a:rPr lang="en-US"/>
              <a:t>evaluation of the end results consists of evaluating </a:t>
            </a:r>
            <a:r>
              <a:rPr lang="en-US"/>
              <a:t>the </a:t>
            </a:r>
            <a:endParaRPr lang="et-EE" smtClean="0"/>
          </a:p>
          <a:p>
            <a:pPr lvl="1"/>
            <a:r>
              <a:rPr lang="en-US" smtClean="0"/>
              <a:t>suitability </a:t>
            </a:r>
            <a:r>
              <a:rPr lang="en-US"/>
              <a:t>of </a:t>
            </a:r>
            <a:r>
              <a:rPr lang="en-US" smtClean="0"/>
              <a:t>the </a:t>
            </a:r>
            <a:r>
              <a:rPr lang="en-US"/>
              <a:t>result to the company</a:t>
            </a:r>
            <a:r>
              <a:rPr lang="en-US"/>
              <a:t>, </a:t>
            </a:r>
            <a:endParaRPr lang="et-EE" smtClean="0"/>
          </a:p>
          <a:p>
            <a:pPr lvl="1"/>
            <a:r>
              <a:rPr lang="en-US" smtClean="0"/>
              <a:t>the </a:t>
            </a:r>
            <a:r>
              <a:rPr lang="en-US"/>
              <a:t>quality of the result</a:t>
            </a:r>
            <a:r>
              <a:rPr lang="en-US"/>
              <a:t>, </a:t>
            </a:r>
            <a:endParaRPr lang="et-EE" smtClean="0"/>
          </a:p>
          <a:p>
            <a:pPr lvl="1"/>
            <a:r>
              <a:rPr lang="en-US" smtClean="0"/>
              <a:t>efficient </a:t>
            </a:r>
            <a:r>
              <a:rPr lang="en-US"/>
              <a:t>organisation of </a:t>
            </a:r>
            <a:r>
              <a:rPr lang="en-US"/>
              <a:t>work </a:t>
            </a:r>
            <a:endParaRPr lang="et-EE" smtClean="0"/>
          </a:p>
          <a:p>
            <a:pPr lvl="1"/>
            <a:r>
              <a:rPr lang="en-US" smtClean="0"/>
              <a:t>following </a:t>
            </a:r>
            <a:r>
              <a:rPr lang="en-US"/>
              <a:t>the </a:t>
            </a:r>
            <a:r>
              <a:rPr lang="en-US" smtClean="0"/>
              <a:t>deadlines</a:t>
            </a:r>
            <a:r>
              <a:rPr lang="et-EE" smtClean="0"/>
              <a:t>.</a:t>
            </a:r>
          </a:p>
          <a:p>
            <a:pPr lvl="1"/>
            <a:endParaRPr lang="en-US"/>
          </a:p>
          <a:p>
            <a:r>
              <a:rPr lang="en-US"/>
              <a:t>The evaluation of the impact of the student evaluates the participation and positive impact given by the student, considering his/her tasks in the project and the learning outcomes of the course.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01683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Timetable 2 weeks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t-EE" smtClean="0"/>
              <a:t>This week: intro, groups created, projects chosen.</a:t>
            </a:r>
          </a:p>
          <a:p>
            <a:r>
              <a:rPr lang="et-EE" smtClean="0"/>
              <a:t>You will know your team, project and initial meeting room next Monday</a:t>
            </a:r>
          </a:p>
          <a:p>
            <a:r>
              <a:rPr lang="et-EE" smtClean="0"/>
              <a:t>First real meeting next Tuesday at 16:00</a:t>
            </a:r>
          </a:p>
          <a:p>
            <a:r>
              <a:rPr lang="et-EE" smtClean="0"/>
              <a:t>Organise your group responsibilities during the first meeting</a:t>
            </a:r>
          </a:p>
          <a:p>
            <a:r>
              <a:rPr lang="et-EE" smtClean="0"/>
              <a:t>Optionally: find an alternative room for team meetings, but at the same time: Tuesdays at 16:00</a:t>
            </a:r>
          </a:p>
          <a:p>
            <a:r>
              <a:rPr lang="et-EE" smtClean="0"/>
              <a:t>Spend the </a:t>
            </a:r>
            <a:r>
              <a:rPr lang="et-EE" b="1" smtClean="0"/>
              <a:t>second week </a:t>
            </a:r>
            <a:r>
              <a:rPr lang="et-EE" smtClean="0"/>
              <a:t>by analysing the task: visit the company, write down all you learn, create a rough plan for the development, select technologies.</a:t>
            </a:r>
          </a:p>
          <a:p>
            <a:r>
              <a:rPr lang="et-EE" b="1" smtClean="0"/>
              <a:t>Start working immediately: push nothing to next week, month, ...</a:t>
            </a:r>
          </a:p>
          <a:p>
            <a:r>
              <a:rPr lang="et-EE" b="1" smtClean="0"/>
              <a:t>Development should start latest at the beginning of the third week. </a:t>
            </a:r>
          </a:p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0177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Organising responsibilities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t-EE" smtClean="0"/>
              <a:t>Everybody should actively participate in all these parts of the work:</a:t>
            </a:r>
          </a:p>
          <a:p>
            <a:pPr lvl="1"/>
            <a:r>
              <a:rPr lang="et-EE" smtClean="0"/>
              <a:t>Analysis</a:t>
            </a:r>
          </a:p>
          <a:p>
            <a:pPr lvl="1"/>
            <a:r>
              <a:rPr lang="et-EE" smtClean="0"/>
              <a:t>Design</a:t>
            </a:r>
          </a:p>
          <a:p>
            <a:pPr lvl="1"/>
            <a:r>
              <a:rPr lang="et-EE" smtClean="0"/>
              <a:t>Programming</a:t>
            </a:r>
          </a:p>
          <a:p>
            <a:pPr lvl="1"/>
            <a:r>
              <a:rPr lang="et-EE" smtClean="0"/>
              <a:t>Documenting</a:t>
            </a:r>
          </a:p>
          <a:p>
            <a:pPr marL="457200" lvl="1" indent="0">
              <a:buNone/>
            </a:pPr>
            <a:endParaRPr lang="et-EE" smtClean="0"/>
          </a:p>
          <a:p>
            <a:r>
              <a:rPr lang="et-EE" smtClean="0"/>
              <a:t>You should select one person with the leading role / responsibilty for these roles, typically separate people:</a:t>
            </a:r>
          </a:p>
          <a:p>
            <a:pPr lvl="1"/>
            <a:r>
              <a:rPr lang="et-EE" smtClean="0"/>
              <a:t>The team leader.</a:t>
            </a:r>
          </a:p>
          <a:p>
            <a:pPr lvl="1"/>
            <a:r>
              <a:rPr lang="et-EE" smtClean="0"/>
              <a:t>A chief analyst, responsible for writing the analysis docs.</a:t>
            </a:r>
          </a:p>
          <a:p>
            <a:pPr lvl="1"/>
            <a:r>
              <a:rPr lang="et-EE"/>
              <a:t>A</a:t>
            </a:r>
            <a:r>
              <a:rPr lang="et-EE" smtClean="0"/>
              <a:t> chief developer, responsible for both design and programming.</a:t>
            </a:r>
          </a:p>
          <a:p>
            <a:pPr lvl="1"/>
            <a:r>
              <a:rPr lang="et-EE" smtClean="0"/>
              <a:t>Keeping the documentation together and coherent.</a:t>
            </a:r>
          </a:p>
          <a:p>
            <a:pPr lvl="1"/>
            <a:r>
              <a:rPr lang="et-EE" smtClean="0"/>
              <a:t>Installation and deployment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07638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Selecting tools and technologies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t-EE" smtClean="0"/>
              <a:t>The company interests and preferences should dominate. Their requirements have to be followed.</a:t>
            </a:r>
          </a:p>
          <a:p>
            <a:r>
              <a:rPr lang="et-EE" smtClean="0"/>
              <a:t>Choose the easiest common denominator: do not actively promote your personal preferences. </a:t>
            </a:r>
          </a:p>
          <a:p>
            <a:r>
              <a:rPr lang="et-EE" smtClean="0"/>
              <a:t>No tool is much better than another.</a:t>
            </a:r>
          </a:p>
          <a:p>
            <a:r>
              <a:rPr lang="et-EE" smtClean="0"/>
              <a:t>Do not worry about having to use languages and tools you do not know yet: it is perfectly normal to learn new stuff quickly and 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79739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Declaring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Cannot declare until Friday: we have yet to decide upon whom to declare (everybody to T.Tammet or everybody to the supervisor).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4549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Throw students into water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smtClean="0"/>
              <a:t>This semester: you have to deliver a </a:t>
            </a:r>
            <a:r>
              <a:rPr lang="et-EE" b="1" smtClean="0"/>
              <a:t>real procured software project</a:t>
            </a:r>
            <a:r>
              <a:rPr lang="et-EE" smtClean="0"/>
              <a:t> </a:t>
            </a:r>
          </a:p>
          <a:p>
            <a:r>
              <a:rPr lang="et-EE" smtClean="0"/>
              <a:t>Next semester:</a:t>
            </a:r>
            <a:r>
              <a:rPr lang="et-EE" smtClean="0"/>
              <a:t> a </a:t>
            </a:r>
            <a:r>
              <a:rPr lang="et-EE" b="1" smtClean="0"/>
              <a:t>real startup-like application. </a:t>
            </a:r>
          </a:p>
          <a:p>
            <a:r>
              <a:rPr lang="et-EE"/>
              <a:t>S</a:t>
            </a:r>
            <a:r>
              <a:rPr lang="et-EE" smtClean="0"/>
              <a:t>tudent teams of 5-10 people, chosen randomly, each team with a similar distribution of skills.</a:t>
            </a:r>
          </a:p>
          <a:p>
            <a:r>
              <a:rPr lang="et-EE" smtClean="0"/>
              <a:t>Group organises itself: nobody outside does it.</a:t>
            </a:r>
          </a:p>
          <a:p>
            <a:r>
              <a:rPr lang="et-EE" smtClean="0"/>
              <a:t>Group members report every week.</a:t>
            </a:r>
          </a:p>
          <a:p>
            <a:r>
              <a:rPr lang="et-EE" smtClean="0"/>
              <a:t>Group organises regular meetings with a company representative.</a:t>
            </a:r>
          </a:p>
          <a:p>
            <a:r>
              <a:rPr lang="et-EE" smtClean="0"/>
              <a:t>TTU provides a supervisor/consultant.</a:t>
            </a:r>
          </a:p>
        </p:txBody>
      </p:sp>
    </p:spTree>
    <p:extLst>
      <p:ext uri="{BB962C8B-B14F-4D97-AF65-F5344CB8AC3E}">
        <p14:creationId xmlns:p14="http://schemas.microsoft.com/office/powerpoint/2010/main" val="3099616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mtClean="0"/>
              <a:t>Master and bachelor studies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smtClean="0"/>
          </a:p>
          <a:p>
            <a:r>
              <a:rPr lang="et-EE" smtClean="0"/>
              <a:t>Master: two compulsory courses, 10 EAP each: expected 15 hours of work per week</a:t>
            </a:r>
          </a:p>
          <a:p>
            <a:r>
              <a:rPr lang="et-EE" smtClean="0"/>
              <a:t>Bachelor: one optional course of 5 EAP</a:t>
            </a:r>
          </a:p>
          <a:p>
            <a:endParaRPr lang="et-EE"/>
          </a:p>
          <a:p>
            <a:r>
              <a:rPr lang="et-EE" smtClean="0"/>
              <a:t>All these courses are graded </a:t>
            </a:r>
            <a:endParaRPr lang="et-EE"/>
          </a:p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59374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smtClean="0"/>
              <a:t>Procured project and a startup-project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t-EE" smtClean="0"/>
          </a:p>
          <a:p>
            <a:r>
              <a:rPr lang="et-EE" smtClean="0"/>
              <a:t>Procurement project:</a:t>
            </a:r>
          </a:p>
          <a:p>
            <a:pPr lvl="1"/>
            <a:r>
              <a:rPr lang="et-EE" smtClean="0">
                <a:hlinkClick r:id="rId2"/>
              </a:rPr>
              <a:t>https</a:t>
            </a:r>
            <a:r>
              <a:rPr lang="et-EE" smtClean="0">
                <a:hlinkClick r:id="rId2"/>
              </a:rPr>
              <a:t>://</a:t>
            </a:r>
            <a:r>
              <a:rPr lang="et-EE" smtClean="0">
                <a:hlinkClick r:id="rId2"/>
              </a:rPr>
              <a:t>courses.cs.ttu.ee/pages/ITX8530</a:t>
            </a:r>
            <a:endParaRPr lang="et-EE" smtClean="0"/>
          </a:p>
          <a:p>
            <a:pPr lvl="1"/>
            <a:endParaRPr lang="et-EE" smtClean="0"/>
          </a:p>
          <a:p>
            <a:pPr lvl="1"/>
            <a:endParaRPr lang="et-EE" smtClean="0"/>
          </a:p>
          <a:p>
            <a:r>
              <a:rPr lang="et-EE" smtClean="0"/>
              <a:t>Science-based startup project: </a:t>
            </a:r>
            <a:endParaRPr lang="et-EE" smtClean="0"/>
          </a:p>
          <a:p>
            <a:pPr lvl="1"/>
            <a:r>
              <a:rPr lang="et-EE" smtClean="0"/>
              <a:t>https://courses.cs.ttu.ee/pages/ITX8540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18561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mtClean="0"/>
              <a:t>Procurement project goals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sz="2800" smtClean="0"/>
              <a:t>Experience for a practical project: </a:t>
            </a:r>
            <a:r>
              <a:rPr lang="et-EE" sz="2800" b="1"/>
              <a:t>analysis, specification, development, integration, documentation, installation</a:t>
            </a:r>
            <a:r>
              <a:rPr lang="et-EE" sz="2800" smtClean="0"/>
              <a:t> together with a real client.</a:t>
            </a:r>
          </a:p>
          <a:p>
            <a:r>
              <a:rPr lang="et-EE" sz="2800" b="1" smtClean="0"/>
              <a:t>Exchange of experienc</a:t>
            </a:r>
            <a:r>
              <a:rPr lang="et-EE" sz="2800" smtClean="0"/>
              <a:t>es between students.</a:t>
            </a:r>
          </a:p>
          <a:p>
            <a:r>
              <a:rPr lang="et-EE" sz="2800" smtClean="0"/>
              <a:t>Experience of </a:t>
            </a:r>
            <a:r>
              <a:rPr lang="et-EE" sz="2800" b="1" smtClean="0"/>
              <a:t>organising teamwork </a:t>
            </a:r>
            <a:r>
              <a:rPr lang="et-EE" sz="2800" smtClean="0"/>
              <a:t>for a realistic team and project.</a:t>
            </a:r>
          </a:p>
          <a:p>
            <a:r>
              <a:rPr lang="et-EE" sz="2800" smtClean="0"/>
              <a:t>Experience of </a:t>
            </a:r>
            <a:r>
              <a:rPr lang="et-EE" sz="2800" b="1" smtClean="0"/>
              <a:t>working like a standalone company</a:t>
            </a:r>
            <a:r>
              <a:rPr lang="et-EE" sz="2800" smtClean="0"/>
              <a:t>.</a:t>
            </a:r>
            <a:endParaRPr lang="et-EE" sz="2800" smtClean="0"/>
          </a:p>
          <a:p>
            <a:r>
              <a:rPr lang="et-EE" sz="2800" smtClean="0"/>
              <a:t>Experience in </a:t>
            </a:r>
            <a:r>
              <a:rPr lang="et-EE" sz="2800" b="1" smtClean="0"/>
              <a:t>practical employment of agile development methods</a:t>
            </a:r>
            <a:r>
              <a:rPr lang="et-EE" sz="2800" smtClean="0"/>
              <a:t>.</a:t>
            </a:r>
          </a:p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59110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mtClean="0"/>
              <a:t>Science-based startup project goals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smtClean="0"/>
              <a:t>Selecting a sensible and useful application goal yourself.</a:t>
            </a:r>
          </a:p>
          <a:p>
            <a:r>
              <a:rPr lang="et-EE" sz="2800" smtClean="0"/>
              <a:t>Reading scientific literature.</a:t>
            </a:r>
          </a:p>
          <a:p>
            <a:r>
              <a:rPr lang="et-EE" sz="2800" smtClean="0"/>
              <a:t>Selecting and using scientific results.</a:t>
            </a:r>
            <a:endParaRPr lang="et-EE" sz="2800" smtClean="0"/>
          </a:p>
          <a:p>
            <a:r>
              <a:rPr lang="et-EE" sz="2800" smtClean="0"/>
              <a:t>Promoting your application, finding real users and expanding your userbase.</a:t>
            </a:r>
          </a:p>
          <a:p>
            <a:r>
              <a:rPr lang="et-EE" sz="2800" smtClean="0"/>
              <a:t>... </a:t>
            </a:r>
            <a:endParaRPr lang="et-EE" smtClean="0"/>
          </a:p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27269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mtClean="0"/>
              <a:t>Organisation and reporting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t-EE" smtClean="0"/>
              <a:t>Teams formed by the TTU: no personal choice.</a:t>
            </a:r>
          </a:p>
          <a:p>
            <a:r>
              <a:rPr lang="et-EE" smtClean="0"/>
              <a:t>Task selected by TTU from those given by companies: no personal choice.</a:t>
            </a:r>
          </a:p>
          <a:p>
            <a:r>
              <a:rPr lang="et-EE" smtClean="0"/>
              <a:t>Organise the responsibility structure yourself.</a:t>
            </a:r>
          </a:p>
          <a:p>
            <a:r>
              <a:rPr lang="et-EE" smtClean="0"/>
              <a:t>Select and create the necessary infrastructure and technologies yourself, under limitations given by the company.</a:t>
            </a:r>
          </a:p>
          <a:p>
            <a:r>
              <a:rPr lang="et-EE" smtClean="0"/>
              <a:t>Weekly project meetings </a:t>
            </a:r>
            <a:r>
              <a:rPr lang="et-EE" b="1" smtClean="0"/>
              <a:t>every Tuesday at 16:00 </a:t>
            </a:r>
            <a:r>
              <a:rPr lang="et-EE" smtClean="0"/>
              <a:t>with a supervisor normally present. </a:t>
            </a:r>
            <a:endParaRPr lang="et-EE" b="1" smtClean="0"/>
          </a:p>
          <a:p>
            <a:r>
              <a:rPr lang="et-EE" smtClean="0"/>
              <a:t>Writing progress every week by every student: should be accessible on the web to the supervisor and easily navigatable week-by-week </a:t>
            </a:r>
          </a:p>
          <a:p>
            <a:pPr marL="0" indent="0">
              <a:buNone/>
            </a:pPr>
            <a:r>
              <a:rPr lang="et-EE" smtClean="0"/>
              <a:t>. </a:t>
            </a:r>
            <a:endParaRPr lang="et-EE" smtClean="0"/>
          </a:p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54683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Mid-term review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mtClean="0"/>
              <a:t>Mid-term presentations by all teams: week 8.</a:t>
            </a:r>
          </a:p>
          <a:p>
            <a:r>
              <a:rPr lang="et-EE" smtClean="0"/>
              <a:t>Students failing to contribute will be disqualified at that point.</a:t>
            </a:r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1668633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Supervisors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t-EE"/>
              <a:t>Tanel </a:t>
            </a:r>
            <a:r>
              <a:rPr lang="et-EE"/>
              <a:t>Tammet</a:t>
            </a:r>
            <a:r>
              <a:rPr lang="et-EE" smtClean="0"/>
              <a:t>,</a:t>
            </a:r>
          </a:p>
          <a:p>
            <a:r>
              <a:rPr lang="et-EE" smtClean="0"/>
              <a:t>Juhan-Peep </a:t>
            </a:r>
            <a:r>
              <a:rPr lang="et-EE"/>
              <a:t>Ernits</a:t>
            </a:r>
            <a:r>
              <a:rPr lang="et-EE"/>
              <a:t>, </a:t>
            </a:r>
            <a:endParaRPr lang="et-EE" smtClean="0"/>
          </a:p>
          <a:p>
            <a:r>
              <a:rPr lang="et-EE" smtClean="0"/>
              <a:t>Roger </a:t>
            </a:r>
            <a:r>
              <a:rPr lang="et-EE"/>
              <a:t>Kerse</a:t>
            </a:r>
            <a:r>
              <a:rPr lang="et-EE"/>
              <a:t>,  </a:t>
            </a:r>
            <a:endParaRPr lang="et-EE"/>
          </a:p>
          <a:p>
            <a:r>
              <a:rPr lang="et-EE" smtClean="0"/>
              <a:t>Aivo </a:t>
            </a:r>
            <a:r>
              <a:rPr lang="et-EE"/>
              <a:t>Anier</a:t>
            </a:r>
            <a:r>
              <a:rPr lang="et-EE"/>
              <a:t>, </a:t>
            </a:r>
            <a:endParaRPr lang="et-EE" smtClean="0"/>
          </a:p>
          <a:p>
            <a:r>
              <a:rPr lang="et-EE" smtClean="0"/>
              <a:t>Gunnar </a:t>
            </a:r>
            <a:r>
              <a:rPr lang="et-EE"/>
              <a:t>Piho</a:t>
            </a:r>
            <a:r>
              <a:rPr lang="et-EE"/>
              <a:t>, </a:t>
            </a:r>
            <a:endParaRPr lang="et-EE" smtClean="0"/>
          </a:p>
          <a:p>
            <a:r>
              <a:rPr lang="et-EE" smtClean="0"/>
              <a:t>Ermo </a:t>
            </a:r>
            <a:r>
              <a:rPr lang="et-EE"/>
              <a:t>Täks</a:t>
            </a:r>
            <a:r>
              <a:rPr lang="et-EE"/>
              <a:t>, </a:t>
            </a:r>
            <a:endParaRPr lang="et-EE" smtClean="0"/>
          </a:p>
          <a:p>
            <a:r>
              <a:rPr lang="et-EE" smtClean="0"/>
              <a:t>Alexander </a:t>
            </a:r>
            <a:r>
              <a:rPr lang="et-EE"/>
              <a:t>Horst Norta</a:t>
            </a:r>
            <a:r>
              <a:rPr lang="et-EE"/>
              <a:t>, </a:t>
            </a:r>
            <a:endParaRPr lang="et-EE" smtClean="0"/>
          </a:p>
          <a:p>
            <a:r>
              <a:rPr lang="et-EE" smtClean="0"/>
              <a:t>Martin </a:t>
            </a:r>
            <a:r>
              <a:rPr lang="et-EE"/>
              <a:t>Rebane</a:t>
            </a:r>
            <a:r>
              <a:rPr lang="et-EE"/>
              <a:t>, </a:t>
            </a:r>
            <a:endParaRPr lang="et-EE" smtClean="0"/>
          </a:p>
          <a:p>
            <a:r>
              <a:rPr lang="et-EE" smtClean="0"/>
              <a:t>Msury </a:t>
            </a:r>
            <a:r>
              <a:rPr lang="et-EE"/>
              <a:t>Rogasian </a:t>
            </a:r>
            <a:r>
              <a:rPr lang="et-EE" smtClean="0"/>
              <a:t>Mahunnah,</a:t>
            </a:r>
          </a:p>
          <a:p>
            <a:r>
              <a:rPr lang="et-EE" smtClean="0"/>
              <a:t>Neeme Loorits,</a:t>
            </a:r>
          </a:p>
          <a:p>
            <a:r>
              <a:rPr lang="et-EE" smtClean="0"/>
              <a:t>Marko Kääramees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78724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810</Words>
  <Application>Microsoft Office PowerPoint</Application>
  <PresentationFormat>On-screen Show (4:3)</PresentationFormat>
  <Paragraphs>106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Project courses  for master students   Tanel Tammet</vt:lpstr>
      <vt:lpstr>Throw students into water</vt:lpstr>
      <vt:lpstr>Master and bachelor studies</vt:lpstr>
      <vt:lpstr>Procured project and a startup-project</vt:lpstr>
      <vt:lpstr>Procurement project goals</vt:lpstr>
      <vt:lpstr>Science-based startup project goals</vt:lpstr>
      <vt:lpstr>Organisation and reporting</vt:lpstr>
      <vt:lpstr>Mid-term review</vt:lpstr>
      <vt:lpstr>Supervisors</vt:lpstr>
      <vt:lpstr>Evaluation process</vt:lpstr>
      <vt:lpstr>Evaluation criteria</vt:lpstr>
      <vt:lpstr>Timetable 2 weeks</vt:lpstr>
      <vt:lpstr>Organising responsibilities</vt:lpstr>
      <vt:lpstr>Selecting tools and technologies</vt:lpstr>
      <vt:lpstr>Declaring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Projektikursused</dc:title>
  <dc:creator>Tanel</dc:creator>
  <cp:lastModifiedBy>Tanel</cp:lastModifiedBy>
  <cp:revision>30</cp:revision>
  <dcterms:created xsi:type="dcterms:W3CDTF">2015-06-02T11:26:36Z</dcterms:created>
  <dcterms:modified xsi:type="dcterms:W3CDTF">2016-02-02T13:43:04Z</dcterms:modified>
</cp:coreProperties>
</file>